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8" r:id="rId8"/>
    <p:sldId id="272" r:id="rId9"/>
    <p:sldId id="264" r:id="rId10"/>
    <p:sldId id="276" r:id="rId11"/>
    <p:sldId id="265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F747C-3D00-45EA-94C9-16C9A0C13D74}" type="doc">
      <dgm:prSet loTypeId="urn:microsoft.com/office/officeart/2005/8/layout/default#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797D38-3707-4A7D-B081-30A7FB9452D0}">
      <dgm:prSet phldrT="[Text]"/>
      <dgm:spPr/>
      <dgm:t>
        <a:bodyPr/>
        <a:lstStyle/>
        <a:p>
          <a:r>
            <a:rPr lang="en-US" dirty="0" smtClean="0"/>
            <a:t>Social Security</a:t>
          </a:r>
          <a:endParaRPr lang="en-US" dirty="0"/>
        </a:p>
      </dgm:t>
    </dgm:pt>
    <dgm:pt modelId="{333C3888-5A0A-48D3-A887-E0918E3A13F2}" type="parTrans" cxnId="{E268B9A8-8BB0-4A2C-A234-6FDF1F73E024}">
      <dgm:prSet/>
      <dgm:spPr/>
      <dgm:t>
        <a:bodyPr/>
        <a:lstStyle/>
        <a:p>
          <a:endParaRPr lang="en-US"/>
        </a:p>
      </dgm:t>
    </dgm:pt>
    <dgm:pt modelId="{60B69875-1561-4BD5-AF40-617691301CB0}" type="sibTrans" cxnId="{E268B9A8-8BB0-4A2C-A234-6FDF1F73E024}">
      <dgm:prSet/>
      <dgm:spPr/>
      <dgm:t>
        <a:bodyPr/>
        <a:lstStyle/>
        <a:p>
          <a:endParaRPr lang="en-US"/>
        </a:p>
      </dgm:t>
    </dgm:pt>
    <dgm:pt modelId="{EAAD40C6-9CCD-4948-A6DC-22DAF35748E1}">
      <dgm:prSet phldrT="[Text]"/>
      <dgm:spPr/>
      <dgm:t>
        <a:bodyPr/>
        <a:lstStyle/>
        <a:p>
          <a:r>
            <a:rPr lang="en-US" dirty="0" smtClean="0"/>
            <a:t>Retirement Income </a:t>
          </a:r>
        </a:p>
        <a:p>
          <a:r>
            <a:rPr lang="en-US" dirty="0" smtClean="0"/>
            <a:t>(Annuity, 401K)</a:t>
          </a:r>
          <a:endParaRPr lang="en-US" dirty="0"/>
        </a:p>
      </dgm:t>
    </dgm:pt>
    <dgm:pt modelId="{313BD3B0-48F8-4458-87D9-33ADD4A9E370}" type="parTrans" cxnId="{2FC06F83-A49B-4213-A048-F872DC208F4D}">
      <dgm:prSet/>
      <dgm:spPr/>
      <dgm:t>
        <a:bodyPr/>
        <a:lstStyle/>
        <a:p>
          <a:endParaRPr lang="en-US"/>
        </a:p>
      </dgm:t>
    </dgm:pt>
    <dgm:pt modelId="{B1B356A3-64D8-481D-B6BB-242261674674}" type="sibTrans" cxnId="{2FC06F83-A49B-4213-A048-F872DC208F4D}">
      <dgm:prSet/>
      <dgm:spPr/>
      <dgm:t>
        <a:bodyPr/>
        <a:lstStyle/>
        <a:p>
          <a:endParaRPr lang="en-US"/>
        </a:p>
      </dgm:t>
    </dgm:pt>
    <dgm:pt modelId="{5AECD5A6-1EBD-4049-B1DB-ADCA91EAAB4E}">
      <dgm:prSet phldrT="[Text]"/>
      <dgm:spPr/>
      <dgm:t>
        <a:bodyPr/>
        <a:lstStyle/>
        <a:p>
          <a:r>
            <a:rPr lang="en-US" dirty="0" smtClean="0"/>
            <a:t>Rental Income from Real Estate</a:t>
          </a:r>
          <a:endParaRPr lang="en-US" dirty="0"/>
        </a:p>
      </dgm:t>
    </dgm:pt>
    <dgm:pt modelId="{51706178-E344-4E02-A736-07B97F0FFCD7}" type="parTrans" cxnId="{64EB248A-CD43-4C94-A39B-549A570FF731}">
      <dgm:prSet/>
      <dgm:spPr/>
      <dgm:t>
        <a:bodyPr/>
        <a:lstStyle/>
        <a:p>
          <a:endParaRPr lang="en-US"/>
        </a:p>
      </dgm:t>
    </dgm:pt>
    <dgm:pt modelId="{B381B5EE-5AFB-4148-B079-42871813AFF3}" type="sibTrans" cxnId="{64EB248A-CD43-4C94-A39B-549A570FF731}">
      <dgm:prSet/>
      <dgm:spPr/>
      <dgm:t>
        <a:bodyPr/>
        <a:lstStyle/>
        <a:p>
          <a:endParaRPr lang="en-US"/>
        </a:p>
      </dgm:t>
    </dgm:pt>
    <dgm:pt modelId="{EBDAF48D-D2BD-43C2-A1CB-1FA84AC1D21F}">
      <dgm:prSet phldrT="[Text]"/>
      <dgm:spPr/>
      <dgm:t>
        <a:bodyPr/>
        <a:lstStyle/>
        <a:p>
          <a:r>
            <a:rPr lang="en-US" dirty="0" smtClean="0"/>
            <a:t>Dividend and Interest Income from Taxable Investments</a:t>
          </a:r>
          <a:endParaRPr lang="en-US" dirty="0"/>
        </a:p>
      </dgm:t>
    </dgm:pt>
    <dgm:pt modelId="{F5441581-53DA-40D2-8B6A-AF0856AF6370}" type="parTrans" cxnId="{BBDC4034-6A35-48AB-AFC1-368C14943874}">
      <dgm:prSet/>
      <dgm:spPr/>
      <dgm:t>
        <a:bodyPr/>
        <a:lstStyle/>
        <a:p>
          <a:endParaRPr lang="en-US"/>
        </a:p>
      </dgm:t>
    </dgm:pt>
    <dgm:pt modelId="{D09501DD-840F-4885-9FB6-75C5572C4271}" type="sibTrans" cxnId="{BBDC4034-6A35-48AB-AFC1-368C14943874}">
      <dgm:prSet/>
      <dgm:spPr/>
      <dgm:t>
        <a:bodyPr/>
        <a:lstStyle/>
        <a:p>
          <a:endParaRPr lang="en-US"/>
        </a:p>
      </dgm:t>
    </dgm:pt>
    <dgm:pt modelId="{21C5829B-0E7F-4FDA-BB43-601D9223C618}">
      <dgm:prSet phldrT="[Text]"/>
      <dgm:spPr>
        <a:solidFill>
          <a:srgbClr val="6699FF"/>
        </a:solidFill>
      </dgm:spPr>
      <dgm:t>
        <a:bodyPr/>
        <a:lstStyle/>
        <a:p>
          <a:r>
            <a:rPr lang="en-US" dirty="0" smtClean="0"/>
            <a:t>Distributions from Business Interests</a:t>
          </a:r>
          <a:endParaRPr lang="en-US" dirty="0"/>
        </a:p>
      </dgm:t>
    </dgm:pt>
    <dgm:pt modelId="{949FE48E-1214-4914-AAE7-37FF9DAB23B2}" type="parTrans" cxnId="{EDDD36C1-D558-4095-A2E8-5963A77F703B}">
      <dgm:prSet/>
      <dgm:spPr/>
      <dgm:t>
        <a:bodyPr/>
        <a:lstStyle/>
        <a:p>
          <a:endParaRPr lang="en-US"/>
        </a:p>
      </dgm:t>
    </dgm:pt>
    <dgm:pt modelId="{7D9E9FF7-7B0F-4719-BAF0-A3F90F2CD5F0}" type="sibTrans" cxnId="{EDDD36C1-D558-4095-A2E8-5963A77F703B}">
      <dgm:prSet/>
      <dgm:spPr/>
      <dgm:t>
        <a:bodyPr/>
        <a:lstStyle/>
        <a:p>
          <a:endParaRPr lang="en-US"/>
        </a:p>
      </dgm:t>
    </dgm:pt>
    <dgm:pt modelId="{5A01C37C-6B9C-42A6-B439-8F9983D1DAC7}">
      <dgm:prSet/>
      <dgm:spPr/>
      <dgm:t>
        <a:bodyPr/>
        <a:lstStyle/>
        <a:p>
          <a:r>
            <a:rPr lang="en-US" dirty="0" smtClean="0"/>
            <a:t>Consulting Income</a:t>
          </a:r>
          <a:endParaRPr lang="en-US" dirty="0"/>
        </a:p>
      </dgm:t>
    </dgm:pt>
    <dgm:pt modelId="{0C9BE934-DB98-4A8B-A7CE-5FF843797DE6}" type="parTrans" cxnId="{EC92062B-A78E-4429-A8D3-9456B08A8544}">
      <dgm:prSet/>
      <dgm:spPr/>
      <dgm:t>
        <a:bodyPr/>
        <a:lstStyle/>
        <a:p>
          <a:endParaRPr lang="en-US"/>
        </a:p>
      </dgm:t>
    </dgm:pt>
    <dgm:pt modelId="{FA580CB1-0772-43D9-9F69-213000F494F8}" type="sibTrans" cxnId="{EC92062B-A78E-4429-A8D3-9456B08A8544}">
      <dgm:prSet/>
      <dgm:spPr/>
      <dgm:t>
        <a:bodyPr/>
        <a:lstStyle/>
        <a:p>
          <a:endParaRPr lang="en-US"/>
        </a:p>
      </dgm:t>
    </dgm:pt>
    <dgm:pt modelId="{0BEB00E2-F792-412B-932A-8D1C28BF9035}" type="pres">
      <dgm:prSet presAssocID="{D7AF747C-3D00-45EA-94C9-16C9A0C13D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EB21D-E0EC-404B-8ED8-33DD439D91AF}" type="pres">
      <dgm:prSet presAssocID="{FD797D38-3707-4A7D-B081-30A7FB9452D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0474D-7AF2-4A23-BE41-7CCBD4A3A16F}" type="pres">
      <dgm:prSet presAssocID="{60B69875-1561-4BD5-AF40-617691301CB0}" presName="sibTrans" presStyleCnt="0"/>
      <dgm:spPr/>
    </dgm:pt>
    <dgm:pt modelId="{5D198A9E-BE85-4D02-8B02-701984824D2F}" type="pres">
      <dgm:prSet presAssocID="{EAAD40C6-9CCD-4948-A6DC-22DAF35748E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9906E-11A7-4B6E-A36D-C013DFA36422}" type="pres">
      <dgm:prSet presAssocID="{B1B356A3-64D8-481D-B6BB-242261674674}" presName="sibTrans" presStyleCnt="0"/>
      <dgm:spPr/>
    </dgm:pt>
    <dgm:pt modelId="{588AF515-0999-4A9A-B682-7B694EEAF19A}" type="pres">
      <dgm:prSet presAssocID="{5AECD5A6-1EBD-4049-B1DB-ADCA91EAAB4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DA190-9858-40B2-8F97-9B53E380DB06}" type="pres">
      <dgm:prSet presAssocID="{B381B5EE-5AFB-4148-B079-42871813AFF3}" presName="sibTrans" presStyleCnt="0"/>
      <dgm:spPr/>
    </dgm:pt>
    <dgm:pt modelId="{D17B63E3-2A16-4127-93C1-A81290A0845D}" type="pres">
      <dgm:prSet presAssocID="{5A01C37C-6B9C-42A6-B439-8F9983D1DA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5021D-000A-4164-BFB9-59747F717BE3}" type="pres">
      <dgm:prSet presAssocID="{FA580CB1-0772-43D9-9F69-213000F494F8}" presName="sibTrans" presStyleCnt="0"/>
      <dgm:spPr/>
    </dgm:pt>
    <dgm:pt modelId="{D48BCF91-84EC-447C-AE7A-11691896FA75}" type="pres">
      <dgm:prSet presAssocID="{EBDAF48D-D2BD-43C2-A1CB-1FA84AC1D21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9C0CC-3721-4FA5-9724-6C8F214D828C}" type="pres">
      <dgm:prSet presAssocID="{D09501DD-840F-4885-9FB6-75C5572C4271}" presName="sibTrans" presStyleCnt="0"/>
      <dgm:spPr/>
    </dgm:pt>
    <dgm:pt modelId="{2649262A-2F70-4190-9C13-EEC2169D0892}" type="pres">
      <dgm:prSet presAssocID="{21C5829B-0E7F-4FDA-BB43-601D9223C61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C06F83-A49B-4213-A048-F872DC208F4D}" srcId="{D7AF747C-3D00-45EA-94C9-16C9A0C13D74}" destId="{EAAD40C6-9CCD-4948-A6DC-22DAF35748E1}" srcOrd="1" destOrd="0" parTransId="{313BD3B0-48F8-4458-87D9-33ADD4A9E370}" sibTransId="{B1B356A3-64D8-481D-B6BB-242261674674}"/>
    <dgm:cxn modelId="{F5E87AF6-55C5-413F-8547-1C10B3CDCF3F}" type="presOf" srcId="{D7AF747C-3D00-45EA-94C9-16C9A0C13D74}" destId="{0BEB00E2-F792-412B-932A-8D1C28BF9035}" srcOrd="0" destOrd="0" presId="urn:microsoft.com/office/officeart/2005/8/layout/default#3"/>
    <dgm:cxn modelId="{B1F5B216-FFB1-439E-AA6F-839444BC149D}" type="presOf" srcId="{EBDAF48D-D2BD-43C2-A1CB-1FA84AC1D21F}" destId="{D48BCF91-84EC-447C-AE7A-11691896FA75}" srcOrd="0" destOrd="0" presId="urn:microsoft.com/office/officeart/2005/8/layout/default#3"/>
    <dgm:cxn modelId="{E6BECE7C-409F-4068-99BC-570D31C1CA3A}" type="presOf" srcId="{FD797D38-3707-4A7D-B081-30A7FB9452D0}" destId="{1FBEB21D-E0EC-404B-8ED8-33DD439D91AF}" srcOrd="0" destOrd="0" presId="urn:microsoft.com/office/officeart/2005/8/layout/default#3"/>
    <dgm:cxn modelId="{EC92062B-A78E-4429-A8D3-9456B08A8544}" srcId="{D7AF747C-3D00-45EA-94C9-16C9A0C13D74}" destId="{5A01C37C-6B9C-42A6-B439-8F9983D1DAC7}" srcOrd="3" destOrd="0" parTransId="{0C9BE934-DB98-4A8B-A7CE-5FF843797DE6}" sibTransId="{FA580CB1-0772-43D9-9F69-213000F494F8}"/>
    <dgm:cxn modelId="{EDDD36C1-D558-4095-A2E8-5963A77F703B}" srcId="{D7AF747C-3D00-45EA-94C9-16C9A0C13D74}" destId="{21C5829B-0E7F-4FDA-BB43-601D9223C618}" srcOrd="5" destOrd="0" parTransId="{949FE48E-1214-4914-AAE7-37FF9DAB23B2}" sibTransId="{7D9E9FF7-7B0F-4719-BAF0-A3F90F2CD5F0}"/>
    <dgm:cxn modelId="{AAD8F08D-F1D2-45A5-98EE-4C50DEB7BD12}" type="presOf" srcId="{EAAD40C6-9CCD-4948-A6DC-22DAF35748E1}" destId="{5D198A9E-BE85-4D02-8B02-701984824D2F}" srcOrd="0" destOrd="0" presId="urn:microsoft.com/office/officeart/2005/8/layout/default#3"/>
    <dgm:cxn modelId="{AABD96C8-E184-4BF7-941B-AEAED6A10E88}" type="presOf" srcId="{5AECD5A6-1EBD-4049-B1DB-ADCA91EAAB4E}" destId="{588AF515-0999-4A9A-B682-7B694EEAF19A}" srcOrd="0" destOrd="0" presId="urn:microsoft.com/office/officeart/2005/8/layout/default#3"/>
    <dgm:cxn modelId="{64EB248A-CD43-4C94-A39B-549A570FF731}" srcId="{D7AF747C-3D00-45EA-94C9-16C9A0C13D74}" destId="{5AECD5A6-1EBD-4049-B1DB-ADCA91EAAB4E}" srcOrd="2" destOrd="0" parTransId="{51706178-E344-4E02-A736-07B97F0FFCD7}" sibTransId="{B381B5EE-5AFB-4148-B079-42871813AFF3}"/>
    <dgm:cxn modelId="{0B118619-F1E7-478F-A14E-602F832C89FC}" type="presOf" srcId="{5A01C37C-6B9C-42A6-B439-8F9983D1DAC7}" destId="{D17B63E3-2A16-4127-93C1-A81290A0845D}" srcOrd="0" destOrd="0" presId="urn:microsoft.com/office/officeart/2005/8/layout/default#3"/>
    <dgm:cxn modelId="{DAE5682A-9325-4F0B-A799-84E00C0B5EA6}" type="presOf" srcId="{21C5829B-0E7F-4FDA-BB43-601D9223C618}" destId="{2649262A-2F70-4190-9C13-EEC2169D0892}" srcOrd="0" destOrd="0" presId="urn:microsoft.com/office/officeart/2005/8/layout/default#3"/>
    <dgm:cxn modelId="{BBDC4034-6A35-48AB-AFC1-368C14943874}" srcId="{D7AF747C-3D00-45EA-94C9-16C9A0C13D74}" destId="{EBDAF48D-D2BD-43C2-A1CB-1FA84AC1D21F}" srcOrd="4" destOrd="0" parTransId="{F5441581-53DA-40D2-8B6A-AF0856AF6370}" sibTransId="{D09501DD-840F-4885-9FB6-75C5572C4271}"/>
    <dgm:cxn modelId="{E268B9A8-8BB0-4A2C-A234-6FDF1F73E024}" srcId="{D7AF747C-3D00-45EA-94C9-16C9A0C13D74}" destId="{FD797D38-3707-4A7D-B081-30A7FB9452D0}" srcOrd="0" destOrd="0" parTransId="{333C3888-5A0A-48D3-A887-E0918E3A13F2}" sibTransId="{60B69875-1561-4BD5-AF40-617691301CB0}"/>
    <dgm:cxn modelId="{F5141602-3B30-4DED-AF42-98C20F2F7C8D}" type="presParOf" srcId="{0BEB00E2-F792-412B-932A-8D1C28BF9035}" destId="{1FBEB21D-E0EC-404B-8ED8-33DD439D91AF}" srcOrd="0" destOrd="0" presId="urn:microsoft.com/office/officeart/2005/8/layout/default#3"/>
    <dgm:cxn modelId="{676EB80B-11E4-4432-80EB-33770839C5BA}" type="presParOf" srcId="{0BEB00E2-F792-412B-932A-8D1C28BF9035}" destId="{15E0474D-7AF2-4A23-BE41-7CCBD4A3A16F}" srcOrd="1" destOrd="0" presId="urn:microsoft.com/office/officeart/2005/8/layout/default#3"/>
    <dgm:cxn modelId="{7D564226-46EA-403F-BF03-121CAEA0620D}" type="presParOf" srcId="{0BEB00E2-F792-412B-932A-8D1C28BF9035}" destId="{5D198A9E-BE85-4D02-8B02-701984824D2F}" srcOrd="2" destOrd="0" presId="urn:microsoft.com/office/officeart/2005/8/layout/default#3"/>
    <dgm:cxn modelId="{E4D6E94E-9C6D-4E73-B65C-F00000E23050}" type="presParOf" srcId="{0BEB00E2-F792-412B-932A-8D1C28BF9035}" destId="{F859906E-11A7-4B6E-A36D-C013DFA36422}" srcOrd="3" destOrd="0" presId="urn:microsoft.com/office/officeart/2005/8/layout/default#3"/>
    <dgm:cxn modelId="{306D8710-7A48-403F-ADEC-BE14C7C31BC9}" type="presParOf" srcId="{0BEB00E2-F792-412B-932A-8D1C28BF9035}" destId="{588AF515-0999-4A9A-B682-7B694EEAF19A}" srcOrd="4" destOrd="0" presId="urn:microsoft.com/office/officeart/2005/8/layout/default#3"/>
    <dgm:cxn modelId="{AEBA31FC-F499-455D-A682-A9134B26122F}" type="presParOf" srcId="{0BEB00E2-F792-412B-932A-8D1C28BF9035}" destId="{8C1DA190-9858-40B2-8F97-9B53E380DB06}" srcOrd="5" destOrd="0" presId="urn:microsoft.com/office/officeart/2005/8/layout/default#3"/>
    <dgm:cxn modelId="{1F841951-7E7B-45F2-A461-6F30EFE973A0}" type="presParOf" srcId="{0BEB00E2-F792-412B-932A-8D1C28BF9035}" destId="{D17B63E3-2A16-4127-93C1-A81290A0845D}" srcOrd="6" destOrd="0" presId="urn:microsoft.com/office/officeart/2005/8/layout/default#3"/>
    <dgm:cxn modelId="{9D6EAA2F-E511-4E41-9B55-90EFF538C390}" type="presParOf" srcId="{0BEB00E2-F792-412B-932A-8D1C28BF9035}" destId="{6565021D-000A-4164-BFB9-59747F717BE3}" srcOrd="7" destOrd="0" presId="urn:microsoft.com/office/officeart/2005/8/layout/default#3"/>
    <dgm:cxn modelId="{F2248F5B-0C6B-4941-8DE9-5BB237A9BA89}" type="presParOf" srcId="{0BEB00E2-F792-412B-932A-8D1C28BF9035}" destId="{D48BCF91-84EC-447C-AE7A-11691896FA75}" srcOrd="8" destOrd="0" presId="urn:microsoft.com/office/officeart/2005/8/layout/default#3"/>
    <dgm:cxn modelId="{505A7EB0-D0A2-43B1-8ADC-45FBDC53323E}" type="presParOf" srcId="{0BEB00E2-F792-412B-932A-8D1C28BF9035}" destId="{9549C0CC-3721-4FA5-9724-6C8F214D828C}" srcOrd="9" destOrd="0" presId="urn:microsoft.com/office/officeart/2005/8/layout/default#3"/>
    <dgm:cxn modelId="{5126FE4F-A3F8-4067-B961-1DAF9BBD105F}" type="presParOf" srcId="{0BEB00E2-F792-412B-932A-8D1C28BF9035}" destId="{2649262A-2F70-4190-9C13-EEC2169D0892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EC41BF-21EE-4D21-ADAE-68BB8C13C72B}" type="doc">
      <dgm:prSet loTypeId="urn:microsoft.com/office/officeart/2005/8/layout/default#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CFFC5A3-66C3-4C56-B2FE-F71A534E002B}">
      <dgm:prSet phldrT="[Text]"/>
      <dgm:spPr/>
      <dgm:t>
        <a:bodyPr/>
        <a:lstStyle/>
        <a:p>
          <a:r>
            <a:rPr lang="en-US" dirty="0" smtClean="0"/>
            <a:t>Retirement Savings (Annuity/401K)</a:t>
          </a:r>
          <a:endParaRPr lang="en-US" dirty="0"/>
        </a:p>
      </dgm:t>
    </dgm:pt>
    <dgm:pt modelId="{E6669887-E618-49C9-926B-58217861EDE0}" type="parTrans" cxnId="{EC00F265-CA08-4793-A798-5044485CCED8}">
      <dgm:prSet/>
      <dgm:spPr/>
      <dgm:t>
        <a:bodyPr/>
        <a:lstStyle/>
        <a:p>
          <a:endParaRPr lang="en-US"/>
        </a:p>
      </dgm:t>
    </dgm:pt>
    <dgm:pt modelId="{E45D4466-97EC-4B66-8E96-F8F90022DC11}" type="sibTrans" cxnId="{EC00F265-CA08-4793-A798-5044485CCED8}">
      <dgm:prSet/>
      <dgm:spPr/>
      <dgm:t>
        <a:bodyPr/>
        <a:lstStyle/>
        <a:p>
          <a:endParaRPr lang="en-US"/>
        </a:p>
      </dgm:t>
    </dgm:pt>
    <dgm:pt modelId="{37787110-8D7E-43F0-8801-55106B31BE22}">
      <dgm:prSet phldrT="[Text]"/>
      <dgm:spPr/>
      <dgm:t>
        <a:bodyPr/>
        <a:lstStyle/>
        <a:p>
          <a:r>
            <a:rPr lang="en-US" dirty="0" smtClean="0"/>
            <a:t>Taxable Investments (Stocks/Bonds/Mutual Funds)</a:t>
          </a:r>
          <a:endParaRPr lang="en-US" dirty="0"/>
        </a:p>
      </dgm:t>
    </dgm:pt>
    <dgm:pt modelId="{A83479E5-52A6-4BB6-8706-CA28450D9F83}" type="parTrans" cxnId="{F5228ABB-B8EF-4001-96CA-707DF132BD1A}">
      <dgm:prSet/>
      <dgm:spPr/>
      <dgm:t>
        <a:bodyPr/>
        <a:lstStyle/>
        <a:p>
          <a:endParaRPr lang="en-US"/>
        </a:p>
      </dgm:t>
    </dgm:pt>
    <dgm:pt modelId="{45DF4683-501D-49E5-B3B9-F35AADEFA36C}" type="sibTrans" cxnId="{F5228ABB-B8EF-4001-96CA-707DF132BD1A}">
      <dgm:prSet/>
      <dgm:spPr/>
      <dgm:t>
        <a:bodyPr/>
        <a:lstStyle/>
        <a:p>
          <a:endParaRPr lang="en-US"/>
        </a:p>
      </dgm:t>
    </dgm:pt>
    <dgm:pt modelId="{2A722798-A7F4-4C89-B577-859C301CE691}">
      <dgm:prSet phldrT="[Text]"/>
      <dgm:spPr/>
      <dgm:t>
        <a:bodyPr/>
        <a:lstStyle/>
        <a:p>
          <a:r>
            <a:rPr lang="en-US" dirty="0" smtClean="0"/>
            <a:t>Investment Real Estate</a:t>
          </a:r>
          <a:endParaRPr lang="en-US" dirty="0"/>
        </a:p>
      </dgm:t>
    </dgm:pt>
    <dgm:pt modelId="{4864307C-BF4F-4B1E-8283-91E0A3DB1375}" type="parTrans" cxnId="{61665219-29D4-4DA0-9390-777BC9F7EA49}">
      <dgm:prSet/>
      <dgm:spPr/>
      <dgm:t>
        <a:bodyPr/>
        <a:lstStyle/>
        <a:p>
          <a:endParaRPr lang="en-US"/>
        </a:p>
      </dgm:t>
    </dgm:pt>
    <dgm:pt modelId="{AB9F2B0A-3456-4298-832B-80F28B06D434}" type="sibTrans" cxnId="{61665219-29D4-4DA0-9390-777BC9F7EA49}">
      <dgm:prSet/>
      <dgm:spPr/>
      <dgm:t>
        <a:bodyPr/>
        <a:lstStyle/>
        <a:p>
          <a:endParaRPr lang="en-US"/>
        </a:p>
      </dgm:t>
    </dgm:pt>
    <dgm:pt modelId="{A85E9637-737D-42E7-A786-BCF87B3852F0}">
      <dgm:prSet phldrT="[Text]"/>
      <dgm:spPr/>
      <dgm:t>
        <a:bodyPr/>
        <a:lstStyle/>
        <a:p>
          <a:r>
            <a:rPr lang="en-US" dirty="0" smtClean="0"/>
            <a:t>Primary Residence</a:t>
          </a:r>
          <a:endParaRPr lang="en-US" dirty="0"/>
        </a:p>
      </dgm:t>
    </dgm:pt>
    <dgm:pt modelId="{BA2D0353-2B04-463C-AFA5-FC4FAFA1CD4F}" type="parTrans" cxnId="{505DF2A7-D337-4EC9-AFA4-8503CC1480B9}">
      <dgm:prSet/>
      <dgm:spPr/>
      <dgm:t>
        <a:bodyPr/>
        <a:lstStyle/>
        <a:p>
          <a:endParaRPr lang="en-US"/>
        </a:p>
      </dgm:t>
    </dgm:pt>
    <dgm:pt modelId="{491666F3-85B1-4DFB-958C-FD3E38939D83}" type="sibTrans" cxnId="{505DF2A7-D337-4EC9-AFA4-8503CC1480B9}">
      <dgm:prSet/>
      <dgm:spPr/>
      <dgm:t>
        <a:bodyPr/>
        <a:lstStyle/>
        <a:p>
          <a:endParaRPr lang="en-US"/>
        </a:p>
      </dgm:t>
    </dgm:pt>
    <dgm:pt modelId="{55109E03-0F29-4A90-9065-2BAB77F41069}">
      <dgm:prSet phldrT="[Text]"/>
      <dgm:spPr>
        <a:solidFill>
          <a:srgbClr val="6699FF"/>
        </a:solidFill>
      </dgm:spPr>
      <dgm:t>
        <a:bodyPr/>
        <a:lstStyle/>
        <a:p>
          <a:r>
            <a:rPr lang="en-US" dirty="0" smtClean="0"/>
            <a:t>Business Interests</a:t>
          </a:r>
          <a:endParaRPr lang="en-US" dirty="0"/>
        </a:p>
      </dgm:t>
    </dgm:pt>
    <dgm:pt modelId="{764FCA95-21EB-4748-9DBB-112191C8175B}" type="parTrans" cxnId="{3B8FA29E-39E5-4BCA-97F2-9E769135EC2A}">
      <dgm:prSet/>
      <dgm:spPr/>
      <dgm:t>
        <a:bodyPr/>
        <a:lstStyle/>
        <a:p>
          <a:endParaRPr lang="en-US"/>
        </a:p>
      </dgm:t>
    </dgm:pt>
    <dgm:pt modelId="{C0341E8A-FD09-45B9-BADA-D8F15B35E860}" type="sibTrans" cxnId="{3B8FA29E-39E5-4BCA-97F2-9E769135EC2A}">
      <dgm:prSet/>
      <dgm:spPr/>
      <dgm:t>
        <a:bodyPr/>
        <a:lstStyle/>
        <a:p>
          <a:endParaRPr lang="en-US"/>
        </a:p>
      </dgm:t>
    </dgm:pt>
    <dgm:pt modelId="{30C6282A-E915-42FC-93C5-D001120F5F52}" type="pres">
      <dgm:prSet presAssocID="{A2EC41BF-21EE-4D21-ADAE-68BB8C13C7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A9BD58-B5C6-4869-B33D-1F6AD722B477}" type="pres">
      <dgm:prSet presAssocID="{BCFFC5A3-66C3-4C56-B2FE-F71A534E002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F8F84-3944-4BAD-BC7F-46DC2AF21FFC}" type="pres">
      <dgm:prSet presAssocID="{E45D4466-97EC-4B66-8E96-F8F90022DC11}" presName="sibTrans" presStyleCnt="0"/>
      <dgm:spPr/>
      <dgm:t>
        <a:bodyPr/>
        <a:lstStyle/>
        <a:p>
          <a:endParaRPr lang="en-US"/>
        </a:p>
      </dgm:t>
    </dgm:pt>
    <dgm:pt modelId="{74CF041E-816F-46CB-9114-19FE15E0328E}" type="pres">
      <dgm:prSet presAssocID="{37787110-8D7E-43F0-8801-55106B31BE2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3FEEE-43A4-4F81-98F7-48DD74978528}" type="pres">
      <dgm:prSet presAssocID="{45DF4683-501D-49E5-B3B9-F35AADEFA36C}" presName="sibTrans" presStyleCnt="0"/>
      <dgm:spPr/>
      <dgm:t>
        <a:bodyPr/>
        <a:lstStyle/>
        <a:p>
          <a:endParaRPr lang="en-US"/>
        </a:p>
      </dgm:t>
    </dgm:pt>
    <dgm:pt modelId="{9D3A1474-A5E7-4294-A961-3CC7C28E7906}" type="pres">
      <dgm:prSet presAssocID="{2A722798-A7F4-4C89-B577-859C301CE69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91F2B-1EE4-4923-9967-E22364B5822E}" type="pres">
      <dgm:prSet presAssocID="{AB9F2B0A-3456-4298-832B-80F28B06D434}" presName="sibTrans" presStyleCnt="0"/>
      <dgm:spPr/>
      <dgm:t>
        <a:bodyPr/>
        <a:lstStyle/>
        <a:p>
          <a:endParaRPr lang="en-US"/>
        </a:p>
      </dgm:t>
    </dgm:pt>
    <dgm:pt modelId="{13B2F16F-B2BE-468D-8178-9A01941DC3E9}" type="pres">
      <dgm:prSet presAssocID="{A85E9637-737D-42E7-A786-BCF87B3852F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45416-5CBA-4AAE-BB02-1AEBCE24DB97}" type="pres">
      <dgm:prSet presAssocID="{491666F3-85B1-4DFB-958C-FD3E38939D83}" presName="sibTrans" presStyleCnt="0"/>
      <dgm:spPr/>
      <dgm:t>
        <a:bodyPr/>
        <a:lstStyle/>
        <a:p>
          <a:endParaRPr lang="en-US"/>
        </a:p>
      </dgm:t>
    </dgm:pt>
    <dgm:pt modelId="{FBE2AC58-A35F-4412-9A54-878DD1775BC3}" type="pres">
      <dgm:prSet presAssocID="{55109E03-0F29-4A90-9065-2BAB77F410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9A1462-C5BC-4D42-943E-C740D1F7C4CC}" type="presOf" srcId="{A85E9637-737D-42E7-A786-BCF87B3852F0}" destId="{13B2F16F-B2BE-468D-8178-9A01941DC3E9}" srcOrd="0" destOrd="0" presId="urn:microsoft.com/office/officeart/2005/8/layout/default#4"/>
    <dgm:cxn modelId="{EC00F265-CA08-4793-A798-5044485CCED8}" srcId="{A2EC41BF-21EE-4D21-ADAE-68BB8C13C72B}" destId="{BCFFC5A3-66C3-4C56-B2FE-F71A534E002B}" srcOrd="0" destOrd="0" parTransId="{E6669887-E618-49C9-926B-58217861EDE0}" sibTransId="{E45D4466-97EC-4B66-8E96-F8F90022DC11}"/>
    <dgm:cxn modelId="{61665219-29D4-4DA0-9390-777BC9F7EA49}" srcId="{A2EC41BF-21EE-4D21-ADAE-68BB8C13C72B}" destId="{2A722798-A7F4-4C89-B577-859C301CE691}" srcOrd="2" destOrd="0" parTransId="{4864307C-BF4F-4B1E-8283-91E0A3DB1375}" sibTransId="{AB9F2B0A-3456-4298-832B-80F28B06D434}"/>
    <dgm:cxn modelId="{5D6C9064-D2B6-4D29-A7B1-0EA514C05DAC}" type="presOf" srcId="{2A722798-A7F4-4C89-B577-859C301CE691}" destId="{9D3A1474-A5E7-4294-A961-3CC7C28E7906}" srcOrd="0" destOrd="0" presId="urn:microsoft.com/office/officeart/2005/8/layout/default#4"/>
    <dgm:cxn modelId="{505DF2A7-D337-4EC9-AFA4-8503CC1480B9}" srcId="{A2EC41BF-21EE-4D21-ADAE-68BB8C13C72B}" destId="{A85E9637-737D-42E7-A786-BCF87B3852F0}" srcOrd="3" destOrd="0" parTransId="{BA2D0353-2B04-463C-AFA5-FC4FAFA1CD4F}" sibTransId="{491666F3-85B1-4DFB-958C-FD3E38939D83}"/>
    <dgm:cxn modelId="{7CCFA4FE-9C4D-4016-B59F-82095D6EF1A3}" type="presOf" srcId="{BCFFC5A3-66C3-4C56-B2FE-F71A534E002B}" destId="{F7A9BD58-B5C6-4869-B33D-1F6AD722B477}" srcOrd="0" destOrd="0" presId="urn:microsoft.com/office/officeart/2005/8/layout/default#4"/>
    <dgm:cxn modelId="{3B8FA29E-39E5-4BCA-97F2-9E769135EC2A}" srcId="{A2EC41BF-21EE-4D21-ADAE-68BB8C13C72B}" destId="{55109E03-0F29-4A90-9065-2BAB77F41069}" srcOrd="4" destOrd="0" parTransId="{764FCA95-21EB-4748-9DBB-112191C8175B}" sibTransId="{C0341E8A-FD09-45B9-BADA-D8F15B35E860}"/>
    <dgm:cxn modelId="{F5228ABB-B8EF-4001-96CA-707DF132BD1A}" srcId="{A2EC41BF-21EE-4D21-ADAE-68BB8C13C72B}" destId="{37787110-8D7E-43F0-8801-55106B31BE22}" srcOrd="1" destOrd="0" parTransId="{A83479E5-52A6-4BB6-8706-CA28450D9F83}" sibTransId="{45DF4683-501D-49E5-B3B9-F35AADEFA36C}"/>
    <dgm:cxn modelId="{22B9EA9C-3471-4403-85DA-7C63067FA420}" type="presOf" srcId="{55109E03-0F29-4A90-9065-2BAB77F41069}" destId="{FBE2AC58-A35F-4412-9A54-878DD1775BC3}" srcOrd="0" destOrd="0" presId="urn:microsoft.com/office/officeart/2005/8/layout/default#4"/>
    <dgm:cxn modelId="{C91624A4-52D4-4981-B03C-0175658FA7B4}" type="presOf" srcId="{A2EC41BF-21EE-4D21-ADAE-68BB8C13C72B}" destId="{30C6282A-E915-42FC-93C5-D001120F5F52}" srcOrd="0" destOrd="0" presId="urn:microsoft.com/office/officeart/2005/8/layout/default#4"/>
    <dgm:cxn modelId="{C30EAB24-2575-467E-95AC-DCBD4909D6C7}" type="presOf" srcId="{37787110-8D7E-43F0-8801-55106B31BE22}" destId="{74CF041E-816F-46CB-9114-19FE15E0328E}" srcOrd="0" destOrd="0" presId="urn:microsoft.com/office/officeart/2005/8/layout/default#4"/>
    <dgm:cxn modelId="{B9D86CAE-1BE2-49DE-9CCC-5DD47A38DCA6}" type="presParOf" srcId="{30C6282A-E915-42FC-93C5-D001120F5F52}" destId="{F7A9BD58-B5C6-4869-B33D-1F6AD722B477}" srcOrd="0" destOrd="0" presId="urn:microsoft.com/office/officeart/2005/8/layout/default#4"/>
    <dgm:cxn modelId="{38A0945B-9E1A-4527-ABB7-06EE4DC957AE}" type="presParOf" srcId="{30C6282A-E915-42FC-93C5-D001120F5F52}" destId="{823F8F84-3944-4BAD-BC7F-46DC2AF21FFC}" srcOrd="1" destOrd="0" presId="urn:microsoft.com/office/officeart/2005/8/layout/default#4"/>
    <dgm:cxn modelId="{F9259FED-88AC-4875-A4D7-FE8DE57DCACF}" type="presParOf" srcId="{30C6282A-E915-42FC-93C5-D001120F5F52}" destId="{74CF041E-816F-46CB-9114-19FE15E0328E}" srcOrd="2" destOrd="0" presId="urn:microsoft.com/office/officeart/2005/8/layout/default#4"/>
    <dgm:cxn modelId="{4DB28765-CE54-45CA-9900-89021BB27CF1}" type="presParOf" srcId="{30C6282A-E915-42FC-93C5-D001120F5F52}" destId="{A873FEEE-43A4-4F81-98F7-48DD74978528}" srcOrd="3" destOrd="0" presId="urn:microsoft.com/office/officeart/2005/8/layout/default#4"/>
    <dgm:cxn modelId="{56365DD4-23BB-4578-9881-C383C39E4EDC}" type="presParOf" srcId="{30C6282A-E915-42FC-93C5-D001120F5F52}" destId="{9D3A1474-A5E7-4294-A961-3CC7C28E7906}" srcOrd="4" destOrd="0" presId="urn:microsoft.com/office/officeart/2005/8/layout/default#4"/>
    <dgm:cxn modelId="{0A87ECF4-601A-4B4B-85C1-1A30DCF3F358}" type="presParOf" srcId="{30C6282A-E915-42FC-93C5-D001120F5F52}" destId="{E0A91F2B-1EE4-4923-9967-E22364B5822E}" srcOrd="5" destOrd="0" presId="urn:microsoft.com/office/officeart/2005/8/layout/default#4"/>
    <dgm:cxn modelId="{44C7805C-D272-488D-88C1-ABB3C77F0056}" type="presParOf" srcId="{30C6282A-E915-42FC-93C5-D001120F5F52}" destId="{13B2F16F-B2BE-468D-8178-9A01941DC3E9}" srcOrd="6" destOrd="0" presId="urn:microsoft.com/office/officeart/2005/8/layout/default#4"/>
    <dgm:cxn modelId="{D8E078F8-9C09-4AC2-A14D-8ECF1BD58EB9}" type="presParOf" srcId="{30C6282A-E915-42FC-93C5-D001120F5F52}" destId="{A4645416-5CBA-4AAE-BB02-1AEBCE24DB97}" srcOrd="7" destOrd="0" presId="urn:microsoft.com/office/officeart/2005/8/layout/default#4"/>
    <dgm:cxn modelId="{374FD18B-E92A-4D8E-9885-133675B0BD5C}" type="presParOf" srcId="{30C6282A-E915-42FC-93C5-D001120F5F52}" destId="{FBE2AC58-A35F-4412-9A54-878DD1775BC3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C53195-CFBB-D344-A36D-250AD6F611D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F1D0DF-D2D5-8E4A-801A-D24947A9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62348"/>
            <a:ext cx="6858000" cy="302963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6699FF"/>
                </a:solidFill>
              </a:rPr>
              <a:t>Controlling How the Cookie Crumbles Symposium</a:t>
            </a:r>
            <a:endParaRPr lang="en-US" sz="4800" dirty="0">
              <a:solidFill>
                <a:srgbClr val="6699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118" y="3758587"/>
            <a:ext cx="7345082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Educating and Empowering Entrepreneurs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Sponsored by The Carter Malone Group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February 22, 2014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Floyd Tyler, Presenter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373"/>
            <a:ext cx="8229600" cy="62704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Setbacks and Challenges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8973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Initial seed investor backed out one month before start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Founder had 2 year non-solicitation agreement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Started in middle of recession and during market turmoil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New, small firm in unconventional industry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New, unproven investment strategy 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Sales cycle is long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3-5 year track record required by most investors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9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373"/>
            <a:ext cx="8229600" cy="62704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How We Have Distinguished Ourselves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8973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Product performance:  Top 10% 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Stressed competitive advantage and key differentiation in all communications with prospects, media and investors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Unique value proposition addresses investor pain points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Positioned for Future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8973"/>
            <a:ext cx="5296841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Focus on product performance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Build-out team and operational infrastructure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Manage financials for long-term sustainability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Reinvest in sales, marketing and public relations 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18917926-concept-of-businessman-follows-the-right-w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882" y="1095189"/>
            <a:ext cx="3018118" cy="228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4088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Wealth-Building Goals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2" y="1285875"/>
            <a:ext cx="4040188" cy="410723"/>
          </a:xfrm>
        </p:spPr>
        <p:txBody>
          <a:bodyPr/>
          <a:lstStyle/>
          <a:p>
            <a:pPr algn="ctr"/>
            <a:r>
              <a:rPr lang="en-US" sz="2200" b="0" dirty="0" smtClean="0">
                <a:solidFill>
                  <a:schemeClr val="bg1">
                    <a:lumMod val="50000"/>
                  </a:schemeClr>
                </a:solidFill>
              </a:rPr>
              <a:t>Multiple Income Streams</a:t>
            </a:r>
            <a:endParaRPr lang="en-US" sz="22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40119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Diverse Asset Portfolio</a:t>
            </a:r>
            <a:endParaRPr lang="en-US" b="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35931720"/>
              </p:ext>
            </p:extLst>
          </p:nvPr>
        </p:nvGraphicFramePr>
        <p:xfrm>
          <a:off x="455612" y="1828800"/>
          <a:ext cx="4038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80385606"/>
              </p:ext>
            </p:extLst>
          </p:nvPr>
        </p:nvGraphicFramePr>
        <p:xfrm>
          <a:off x="4648200" y="1828800"/>
          <a:ext cx="4038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Oval 4"/>
          <p:cNvSpPr/>
          <p:nvPr/>
        </p:nvSpPr>
        <p:spPr>
          <a:xfrm>
            <a:off x="2166470" y="4303059"/>
            <a:ext cx="2734235" cy="1822823"/>
          </a:xfrm>
          <a:prstGeom prst="ellipse">
            <a:avLst/>
          </a:prstGeom>
          <a:noFill/>
          <a:ln>
            <a:solidFill>
              <a:srgbClr val="6699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6987" y="4318000"/>
            <a:ext cx="2734235" cy="1822823"/>
          </a:xfrm>
          <a:prstGeom prst="ellipse">
            <a:avLst/>
          </a:prstGeom>
          <a:noFill/>
          <a:ln>
            <a:solidFill>
              <a:srgbClr val="6699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953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She Did It! You Can Too!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pic>
        <p:nvPicPr>
          <p:cNvPr id="5" name="Content Placeholder 4" descr="160_1osceol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355075"/>
            <a:ext cx="4041775" cy="398810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Ms. Osceola McCarty saved over $600,000 doing laundry in Hattiesburg, MS. 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“I live where I want to live, and I live the way I want to live. I planned to do this. I planned it myself.”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6747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6699FF"/>
                </a:solidFill>
                <a:latin typeface="+mn-lt"/>
              </a:rPr>
              <a:t>PreserverPartners</a:t>
            </a:r>
            <a:endParaRPr lang="en-US" sz="28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Alternative asset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anagement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irm started in 2009 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Focus on alternative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nvestments (i.e. Hedge Funds and Unconventional Strategies)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40 accredited institutions and wealthy individuals as clients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Top 10% performance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ecord</a:t>
            </a:r>
          </a:p>
          <a:p>
            <a:pPr lvl="1"/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Hedge funds have cumulative returns of 35% and 53% respectively since inception. 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42581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Why I Started Preserver?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51995"/>
            <a:ext cx="5018184" cy="471830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Possessed several entrepreneurial traits (self-sacrifice, need for achievement, independent, resilient)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Self-determination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Build a better product and business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Prove a vision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Potential to build wealth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9" descr="8387506-vision-road-sing-for-business-and-financial-concep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294" y="1277956"/>
            <a:ext cx="3376706" cy="214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Years of Research:  Idea/Concept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5075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Developed a winning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dea that solved a real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roblem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Improve investor experience:  Purchase, Delivery, Use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Improve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nvestor utility:  Convenience, Simplicity, Risk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Positive feedback from industry professionals and prospects 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Research industry, business/investment models of competitors and customers trends</a:t>
            </a:r>
          </a:p>
          <a:p>
            <a:endParaRPr lang="en-US" sz="27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Unique value proposition</a:t>
            </a:r>
          </a:p>
        </p:txBody>
      </p:sp>
      <p:pic>
        <p:nvPicPr>
          <p:cNvPr id="4" name="Picture 3" descr="9699149-id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063" y="0"/>
            <a:ext cx="2353937" cy="135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357"/>
            <a:ext cx="6902067" cy="494841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Research and Planning:  Self and Team Assessment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277957"/>
            <a:ext cx="5657161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Why I was positioned to do it?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Personality, aptitude and credentials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Experience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and skills 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Relationships/network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What team/resources were needed?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Financial/accounting/compliance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Legal/regulatory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Sales and marketing</a:t>
            </a:r>
          </a:p>
          <a:p>
            <a:pPr lvl="1"/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9670803-mobile-crane-building-a-blue-3d-text-part-of-a-ser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236" y="782199"/>
            <a:ext cx="3093479" cy="233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82" y="265323"/>
            <a:ext cx="8229600" cy="450773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Research and Planning:  Identified Service Partners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980" y="1252250"/>
            <a:ext cx="5370723" cy="48768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Establish a banking relationship for:</a:t>
            </a:r>
          </a:p>
          <a:p>
            <a:pPr lvl="1"/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Secured lending</a:t>
            </a:r>
          </a:p>
          <a:p>
            <a:pPr lvl="1"/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Deposit accounts/credit lines</a:t>
            </a:r>
          </a:p>
          <a:p>
            <a:pPr>
              <a:buNone/>
            </a:pPr>
            <a:endParaRPr lang="en-US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Identify good accountant and auditor with industry expertise</a:t>
            </a:r>
          </a:p>
          <a:p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Find a good lawyer with industry expertise</a:t>
            </a:r>
          </a:p>
          <a:p>
            <a:endParaRPr lang="en-US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Sought high quality service partners that could lend creditability to a new firm</a:t>
            </a:r>
          </a:p>
          <a:p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12548369-accountant-talk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377" y="1252250"/>
            <a:ext cx="2622015" cy="251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Financial Planning:  Prepare Personally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22024"/>
            <a:ext cx="4775812" cy="51549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Live well below means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Saved large portion of salary and bonuses for 4 years prior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Managed personal credit proactively for high score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Set aside funds to run business and household for 3 years each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3945874-rising-coi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941" y="1331272"/>
            <a:ext cx="3146593" cy="170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424"/>
            <a:ext cx="8229600" cy="593993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Financial Analysis Confirmed Low Risk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22024"/>
            <a:ext cx="4775812" cy="515497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Long-term equity capital to handle early losses and mistakes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Attractive business economics and low capital requirements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Conservatively reach profitability and positive cash flow in year 3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Addressed the common reasons for business failure 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22110576-hand-drawing-risk-reward-graph-with-black-marker-isolated-on-wh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012" y="1156770"/>
            <a:ext cx="3720947" cy="248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557"/>
            <a:ext cx="5811398" cy="638978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6699FF"/>
                </a:solidFill>
                <a:latin typeface="+mn-lt"/>
              </a:rPr>
              <a:t>Execution:  A ‘Low Risk’ Venture</a:t>
            </a:r>
            <a:endParaRPr lang="en-US" sz="2600" dirty="0">
              <a:solidFill>
                <a:srgbClr val="6699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5754"/>
            <a:ext cx="8238565" cy="4648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Self-financed with equity capital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No owner equity draws in the first couple of years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Shared office space for first 16 months; Bought used furniture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Used cloud-based technology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Limited initial investment in full-time staff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Negotiated discounts with service providers based on growth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Set timelines for business performance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Set maximum capital outlay for business to allow “career reboot” if unsuccessful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4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1658</TotalTime>
  <Words>601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Controlling How the Cookie Crumbles Symposium</vt:lpstr>
      <vt:lpstr>PreserverPartners</vt:lpstr>
      <vt:lpstr>Why I Started Preserver?</vt:lpstr>
      <vt:lpstr>Years of Research:  Idea/Concept</vt:lpstr>
      <vt:lpstr>Research and Planning:  Self and Team Assessment</vt:lpstr>
      <vt:lpstr>Research and Planning:  Identified Service Partners</vt:lpstr>
      <vt:lpstr>Financial Planning:  Prepare Personally</vt:lpstr>
      <vt:lpstr>Financial Analysis Confirmed Low Risk</vt:lpstr>
      <vt:lpstr>Execution:  A ‘Low Risk’ Venture</vt:lpstr>
      <vt:lpstr>Setbacks and Challenges</vt:lpstr>
      <vt:lpstr>How We Have Distinguished Ourselves</vt:lpstr>
      <vt:lpstr>Positioned for Future</vt:lpstr>
      <vt:lpstr>Wealth-Building Goals</vt:lpstr>
      <vt:lpstr>She Did It! You Can Too!</vt:lpstr>
    </vt:vector>
  </TitlesOfParts>
  <Company>Preserver Partners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Floyd Tyler</dc:creator>
  <cp:lastModifiedBy>Dawn Carter</cp:lastModifiedBy>
  <cp:revision>32</cp:revision>
  <dcterms:created xsi:type="dcterms:W3CDTF">2014-02-18T15:11:48Z</dcterms:created>
  <dcterms:modified xsi:type="dcterms:W3CDTF">2014-02-21T22:11:15Z</dcterms:modified>
</cp:coreProperties>
</file>