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300" r:id="rId3"/>
    <p:sldId id="301" r:id="rId4"/>
    <p:sldId id="259" r:id="rId5"/>
    <p:sldId id="260" r:id="rId6"/>
    <p:sldId id="261" r:id="rId7"/>
    <p:sldId id="262" r:id="rId8"/>
    <p:sldId id="263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86" r:id="rId25"/>
    <p:sldId id="297" r:id="rId26"/>
    <p:sldId id="298" r:id="rId27"/>
    <p:sldId id="29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629A"/>
    <a:srgbClr val="39649B"/>
    <a:srgbClr val="00409E"/>
    <a:srgbClr val="468A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24" autoAdjust="0"/>
    <p:restoredTop sz="97162" autoAdjust="0"/>
  </p:normalViewPr>
  <p:slideViewPr>
    <p:cSldViewPr>
      <p:cViewPr>
        <p:scale>
          <a:sx n="70" d="100"/>
          <a:sy n="70" d="100"/>
        </p:scale>
        <p:origin x="-81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8C331-1517-439C-B3CB-EB02E9DAAF7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2332-D3D8-4BEB-BB4B-A8DA3983D0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384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62332-D3D8-4BEB-BB4B-A8DA3983D08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63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Mha</a:t>
            </a:r>
            <a:endParaRPr lang="en-US" dirty="0" smtClean="0"/>
          </a:p>
          <a:p>
            <a:r>
              <a:rPr lang="en-US" dirty="0" smtClean="0"/>
              <a:t>Tristate</a:t>
            </a:r>
          </a:p>
          <a:p>
            <a:r>
              <a:rPr lang="en-US" dirty="0" err="1" smtClean="0"/>
              <a:t>Homebased</a:t>
            </a:r>
            <a:endParaRPr lang="en-US" dirty="0" smtClean="0"/>
          </a:p>
          <a:p>
            <a:r>
              <a:rPr lang="en-US" dirty="0" smtClean="0"/>
              <a:t>Action capital</a:t>
            </a:r>
          </a:p>
          <a:p>
            <a:r>
              <a:rPr lang="en-US" dirty="0" smtClean="0"/>
              <a:t>Shelby</a:t>
            </a:r>
            <a:r>
              <a:rPr lang="en-US" baseline="0" dirty="0" smtClean="0"/>
              <a:t> county</a:t>
            </a:r>
          </a:p>
          <a:p>
            <a:r>
              <a:rPr lang="en-US" baseline="0" dirty="0" smtClean="0"/>
              <a:t>Shelby county school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62332-D3D8-4BEB-BB4B-A8DA3983D08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184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C74E-F29F-41C4-921A-034BA2F31B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587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C74E-F29F-41C4-921A-034BA2F31B3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587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C74E-F29F-41C4-921A-034BA2F31B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587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C74E-F29F-41C4-921A-034BA2F31B3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587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C74E-F29F-41C4-921A-034BA2F31B3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587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C74E-F29F-41C4-921A-034BA2F31B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587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C74E-F29F-41C4-921A-034BA2F31B3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65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E801459D-D8C2-424B-862D-A95E249F79D0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55E0B67-CBEE-4ED5-83DC-D6826536C1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image" Target="../media/image53.wmf"/><Relationship Id="rId12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19.xml"/><Relationship Id="rId5" Type="http://schemas.openxmlformats.org/officeDocument/2006/relationships/image" Target="../media/image52.png"/><Relationship Id="rId10" Type="http://schemas.openxmlformats.org/officeDocument/2006/relationships/slide" Target="slide20.xml"/><Relationship Id="rId4" Type="http://schemas.openxmlformats.org/officeDocument/2006/relationships/slide" Target="slide7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slide" Target="slide24.xml"/><Relationship Id="rId12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20.xml"/><Relationship Id="rId4" Type="http://schemas.openxmlformats.org/officeDocument/2006/relationships/slide" Target="slide22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image" Target="../media/image53.wmf"/><Relationship Id="rId12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19.xml"/><Relationship Id="rId5" Type="http://schemas.openxmlformats.org/officeDocument/2006/relationships/image" Target="../media/image52.png"/><Relationship Id="rId15" Type="http://schemas.openxmlformats.org/officeDocument/2006/relationships/slide" Target="slide23.xml"/><Relationship Id="rId10" Type="http://schemas.openxmlformats.org/officeDocument/2006/relationships/slide" Target="slide20.xml"/><Relationship Id="rId4" Type="http://schemas.openxmlformats.org/officeDocument/2006/relationships/slide" Target="slide7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image" Target="../media/image53.wmf"/><Relationship Id="rId12" Type="http://schemas.openxmlformats.org/officeDocument/2006/relationships/slide" Target="slide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19.xml"/><Relationship Id="rId5" Type="http://schemas.openxmlformats.org/officeDocument/2006/relationships/image" Target="../media/image52.png"/><Relationship Id="rId15" Type="http://schemas.openxmlformats.org/officeDocument/2006/relationships/slide" Target="slide23.xml"/><Relationship Id="rId10" Type="http://schemas.openxmlformats.org/officeDocument/2006/relationships/slide" Target="slide20.xml"/><Relationship Id="rId4" Type="http://schemas.openxmlformats.org/officeDocument/2006/relationships/slide" Target="slide7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ba.gov/" TargetMode="External"/><Relationship Id="rId13" Type="http://schemas.openxmlformats.org/officeDocument/2006/relationships/slide" Target="slide24.xml"/><Relationship Id="rId3" Type="http://schemas.openxmlformats.org/officeDocument/2006/relationships/hyperlink" Target="http://altconsulting.org/" TargetMode="External"/><Relationship Id="rId7" Type="http://schemas.openxmlformats.org/officeDocument/2006/relationships/hyperlink" Target="http://www.tristatebank.com/" TargetMode="External"/><Relationship Id="rId12" Type="http://schemas.openxmlformats.org/officeDocument/2006/relationships/image" Target="../media/image52.png"/><Relationship Id="rId2" Type="http://schemas.openxmlformats.org/officeDocument/2006/relationships/hyperlink" Target="http://www.accion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aagov.org/" TargetMode="External"/><Relationship Id="rId11" Type="http://schemas.openxmlformats.org/officeDocument/2006/relationships/slide" Target="slide7.xml"/><Relationship Id="rId5" Type="http://schemas.openxmlformats.org/officeDocument/2006/relationships/hyperlink" Target="http://growth-engine.org/" TargetMode="External"/><Relationship Id="rId10" Type="http://schemas.openxmlformats.org/officeDocument/2006/relationships/hyperlink" Target="http://www.tn.gov/ecd/" TargetMode="External"/><Relationship Id="rId4" Type="http://schemas.openxmlformats.org/officeDocument/2006/relationships/hyperlink" Target="http://www.tn.gov/ecd/bero/" TargetMode="External"/><Relationship Id="rId9" Type="http://schemas.openxmlformats.org/officeDocument/2006/relationships/hyperlink" Target="http://www.memphistn.gov/Business.aspx/RenaissanceBusinessCenter.aspx" TargetMode="External"/><Relationship Id="rId14" Type="http://schemas.openxmlformats.org/officeDocument/2006/relationships/image" Target="../media/image5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mergememphis.org/" TargetMode="External"/><Relationship Id="rId13" Type="http://schemas.openxmlformats.org/officeDocument/2006/relationships/hyperlink" Target="http://www.mphsurbanleague.org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www.communitylift.org/about-lift" TargetMode="External"/><Relationship Id="rId12" Type="http://schemas.openxmlformats.org/officeDocument/2006/relationships/hyperlink" Target="http://www.downtownmemphiscommission.com/dmchome.asp" TargetMode="External"/><Relationship Id="rId2" Type="http://schemas.openxmlformats.org/officeDocument/2006/relationships/slide" Target="slide7.xml"/><Relationship Id="rId16" Type="http://schemas.openxmlformats.org/officeDocument/2006/relationships/hyperlink" Target="http://www.shieldmidsouth.org/content/shome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11" Type="http://schemas.openxmlformats.org/officeDocument/2006/relationships/hyperlink" Target="http://www.loc.edu/" TargetMode="External"/><Relationship Id="rId5" Type="http://schemas.openxmlformats.org/officeDocument/2006/relationships/image" Target="../media/image53.wmf"/><Relationship Id="rId15" Type="http://schemas.openxmlformats.org/officeDocument/2006/relationships/hyperlink" Target="http://memphis.score.org/" TargetMode="External"/><Relationship Id="rId10" Type="http://schemas.openxmlformats.org/officeDocument/2006/relationships/hyperlink" Target="http://neverstop.co/" TargetMode="External"/><Relationship Id="rId4" Type="http://schemas.openxmlformats.org/officeDocument/2006/relationships/slide" Target="slide24.xml"/><Relationship Id="rId9" Type="http://schemas.openxmlformats.org/officeDocument/2006/relationships/hyperlink" Target="http://www.latinomemphis.org/" TargetMode="External"/><Relationship Id="rId14" Type="http://schemas.openxmlformats.org/officeDocument/2006/relationships/hyperlink" Target="http://www.seedco.org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mphishispanicchamber.org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blackbusinessmemphis.blogspot.com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amca.weebly.com/" TargetMode="External"/><Relationship Id="rId5" Type="http://schemas.openxmlformats.org/officeDocument/2006/relationships/image" Target="../media/image53.wmf"/><Relationship Id="rId10" Type="http://schemas.openxmlformats.org/officeDocument/2006/relationships/hyperlink" Target="http://www.nawbo.org/" TargetMode="External"/><Relationship Id="rId4" Type="http://schemas.openxmlformats.org/officeDocument/2006/relationships/slide" Target="slide24.xml"/><Relationship Id="rId9" Type="http://schemas.openxmlformats.org/officeDocument/2006/relationships/hyperlink" Target="http://www.wbecsouth.or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dot.state.tn.us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www.sba.gov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msdc.net/" TargetMode="External"/><Relationship Id="rId5" Type="http://schemas.openxmlformats.org/officeDocument/2006/relationships/image" Target="../media/image53.wmf"/><Relationship Id="rId10" Type="http://schemas.openxmlformats.org/officeDocument/2006/relationships/hyperlink" Target="http://www.tn.gov/ecd/bero/" TargetMode="External"/><Relationship Id="rId4" Type="http://schemas.openxmlformats.org/officeDocument/2006/relationships/slide" Target="slide24.xml"/><Relationship Id="rId9" Type="http://schemas.openxmlformats.org/officeDocument/2006/relationships/hyperlink" Target="http://www.tn.gov/ecd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rememphis.org/" TargetMode="External"/><Relationship Id="rId13" Type="http://schemas.openxmlformats.org/officeDocument/2006/relationships/hyperlink" Target="http://www.memphistn.gov/Business.aspx/RenaissanceBusinessCenter.aspx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www.cityofmemphis.org/" TargetMode="External"/><Relationship Id="rId12" Type="http://schemas.openxmlformats.org/officeDocument/2006/relationships/hyperlink" Target="http://www.mmbc-memphis.org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memphistn.gov" TargetMode="External"/><Relationship Id="rId11" Type="http://schemas.openxmlformats.org/officeDocument/2006/relationships/hyperlink" Target="http://www.mbda.gov/" TargetMode="External"/><Relationship Id="rId5" Type="http://schemas.openxmlformats.org/officeDocument/2006/relationships/image" Target="../media/image53.wmf"/><Relationship Id="rId10" Type="http://schemas.openxmlformats.org/officeDocument/2006/relationships/hyperlink" Target="http://www.cityofmemphis.org/Government/ExecutiveDivision/OfficeofContractCompliance.aspx" TargetMode="External"/><Relationship Id="rId4" Type="http://schemas.openxmlformats.org/officeDocument/2006/relationships/slide" Target="slide24.xml"/><Relationship Id="rId9" Type="http://schemas.openxmlformats.org/officeDocument/2006/relationships/hyperlink" Target="http://growth-engine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cis.tennessee.edu/connecting/ptac/Pages/default.aspx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memphis.edu/fedex/index.php" TargetMode="External"/><Relationship Id="rId5" Type="http://schemas.openxmlformats.org/officeDocument/2006/relationships/image" Target="../media/image53.wmf"/><Relationship Id="rId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blackchamber.org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www.memphischamber.com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homebasedbusinesschamber.com/" TargetMode="External"/><Relationship Id="rId5" Type="http://schemas.openxmlformats.org/officeDocument/2006/relationships/image" Target="../media/image53.wmf"/><Relationship Id="rId4" Type="http://schemas.openxmlformats.org/officeDocument/2006/relationships/slide" Target="slide24.xml"/><Relationship Id="rId9" Type="http://schemas.openxmlformats.org/officeDocument/2006/relationships/hyperlink" Target="http://www.memphishispanicchamber.org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dot.state.tn.us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www.sba.gov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ortal.hud.gov/hudportal/HUD" TargetMode="External"/><Relationship Id="rId5" Type="http://schemas.openxmlformats.org/officeDocument/2006/relationships/image" Target="../media/image53.wmf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becsouth.org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www.tn.gov/ecd/bero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mbc-memphis.org/docs/uca.htm" TargetMode="External"/><Relationship Id="rId11" Type="http://schemas.openxmlformats.org/officeDocument/2006/relationships/hyperlink" Target="http://www.shelbycountytn.gov/index.aspx?nid=320" TargetMode="External"/><Relationship Id="rId5" Type="http://schemas.openxmlformats.org/officeDocument/2006/relationships/image" Target="../media/image53.wmf"/><Relationship Id="rId10" Type="http://schemas.openxmlformats.org/officeDocument/2006/relationships/hyperlink" Target="http://www.sba.gov/community/blogs/community-blogs/business-law-advisor/8a-certification-minority-business-certificatio" TargetMode="External"/><Relationship Id="rId4" Type="http://schemas.openxmlformats.org/officeDocument/2006/relationships/slide" Target="slide24.xml"/><Relationship Id="rId9" Type="http://schemas.openxmlformats.org/officeDocument/2006/relationships/hyperlink" Target="http://www.tmsdc.net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bda.gov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://www.memphisbioworks.org/" TargetMode="Externa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nnovamemphis.com/" TargetMode="External"/><Relationship Id="rId5" Type="http://schemas.openxmlformats.org/officeDocument/2006/relationships/image" Target="../media/image53.wmf"/><Relationship Id="rId4" Type="http://schemas.openxmlformats.org/officeDocument/2006/relationships/slide" Target="slide24.xml"/><Relationship Id="rId9" Type="http://schemas.openxmlformats.org/officeDocument/2006/relationships/hyperlink" Target="http://www.mmbc-memphis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ore@memphistn.gov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://www.morememphis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://blackbusinessmemphis.blogspot.com/" TargetMode="External"/><Relationship Id="rId18" Type="http://schemas.openxmlformats.org/officeDocument/2006/relationships/image" Target="../media/image14.jpeg"/><Relationship Id="rId26" Type="http://schemas.openxmlformats.org/officeDocument/2006/relationships/image" Target="../media/image18.jpeg"/><Relationship Id="rId39" Type="http://schemas.openxmlformats.org/officeDocument/2006/relationships/image" Target="../media/image24.jpeg"/><Relationship Id="rId21" Type="http://schemas.openxmlformats.org/officeDocument/2006/relationships/hyperlink" Target="http://emergememphis.org/" TargetMode="External"/><Relationship Id="rId34" Type="http://schemas.openxmlformats.org/officeDocument/2006/relationships/hyperlink" Target="http://ul-memphis.iamempowered.com/" TargetMode="External"/><Relationship Id="rId42" Type="http://schemas.openxmlformats.org/officeDocument/2006/relationships/hyperlink" Target="http://www.workforceinvestmentnetwork.com/" TargetMode="External"/><Relationship Id="rId47" Type="http://schemas.openxmlformats.org/officeDocument/2006/relationships/image" Target="../media/image28.png"/><Relationship Id="rId50" Type="http://schemas.openxmlformats.org/officeDocument/2006/relationships/hyperlink" Target="http://www.shieldmidsouth.org/" TargetMode="External"/><Relationship Id="rId55" Type="http://schemas.openxmlformats.org/officeDocument/2006/relationships/image" Target="../media/image32.jpeg"/><Relationship Id="rId63" Type="http://schemas.openxmlformats.org/officeDocument/2006/relationships/image" Target="../media/image37.gif"/><Relationship Id="rId68" Type="http://schemas.openxmlformats.org/officeDocument/2006/relationships/hyperlink" Target="http://www.mmbc-memphis.org/" TargetMode="External"/><Relationship Id="rId76" Type="http://schemas.openxmlformats.org/officeDocument/2006/relationships/hyperlink" Target="http://www.scsk12.org/uf/procurement/" TargetMode="External"/><Relationship Id="rId7" Type="http://schemas.openxmlformats.org/officeDocument/2006/relationships/hyperlink" Target="http://www.tn.gov/ecd/" TargetMode="External"/><Relationship Id="rId71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9" Type="http://schemas.openxmlformats.org/officeDocument/2006/relationships/hyperlink" Target="http://www.maagov.org/" TargetMode="External"/><Relationship Id="rId11" Type="http://schemas.openxmlformats.org/officeDocument/2006/relationships/hyperlink" Target="http://altconsulting.org/" TargetMode="External"/><Relationship Id="rId24" Type="http://schemas.openxmlformats.org/officeDocument/2006/relationships/image" Target="../media/image17.jpeg"/><Relationship Id="rId32" Type="http://schemas.openxmlformats.org/officeDocument/2006/relationships/image" Target="../media/image21.png"/><Relationship Id="rId37" Type="http://schemas.openxmlformats.org/officeDocument/2006/relationships/image" Target="../media/image23.jpeg"/><Relationship Id="rId40" Type="http://schemas.openxmlformats.org/officeDocument/2006/relationships/hyperlink" Target="http://www.memphistn.gov/Government/ExecutiveDivision/OfficeofContractCompliance.aspx" TargetMode="External"/><Relationship Id="rId45" Type="http://schemas.openxmlformats.org/officeDocument/2006/relationships/image" Target="../media/image27.gif"/><Relationship Id="rId53" Type="http://schemas.openxmlformats.org/officeDocument/2006/relationships/image" Target="../media/image31.tiff"/><Relationship Id="rId58" Type="http://schemas.openxmlformats.org/officeDocument/2006/relationships/hyperlink" Target="http://www.memphischamber.com/" TargetMode="External"/><Relationship Id="rId66" Type="http://schemas.openxmlformats.org/officeDocument/2006/relationships/hyperlink" Target="http://innovatememphis.com/" TargetMode="External"/><Relationship Id="rId74" Type="http://schemas.openxmlformats.org/officeDocument/2006/relationships/hyperlink" Target="http://www.seedco.org/" TargetMode="External"/><Relationship Id="rId79" Type="http://schemas.openxmlformats.org/officeDocument/2006/relationships/image" Target="../media/image45.jpeg"/><Relationship Id="rId5" Type="http://schemas.openxmlformats.org/officeDocument/2006/relationships/image" Target="../media/image8.png"/><Relationship Id="rId61" Type="http://schemas.openxmlformats.org/officeDocument/2006/relationships/image" Target="../media/image35.jpeg"/><Relationship Id="rId82" Type="http://schemas.openxmlformats.org/officeDocument/2006/relationships/image" Target="../media/image47.png"/><Relationship Id="rId10" Type="http://schemas.openxmlformats.org/officeDocument/2006/relationships/image" Target="../media/image10.png"/><Relationship Id="rId19" Type="http://schemas.openxmlformats.org/officeDocument/2006/relationships/hyperlink" Target="http://growth-engine.org/" TargetMode="External"/><Relationship Id="rId31" Type="http://schemas.openxmlformats.org/officeDocument/2006/relationships/hyperlink" Target="http://www.matatransit.com/" TargetMode="External"/><Relationship Id="rId44" Type="http://schemas.openxmlformats.org/officeDocument/2006/relationships/hyperlink" Target="http://www.shelbycountytn.gov/" TargetMode="External"/><Relationship Id="rId52" Type="http://schemas.openxmlformats.org/officeDocument/2006/relationships/hyperlink" Target="http://wbecsouth.org/" TargetMode="External"/><Relationship Id="rId60" Type="http://schemas.openxmlformats.org/officeDocument/2006/relationships/hyperlink" Target="http://www.loccdc.org/" TargetMode="External"/><Relationship Id="rId65" Type="http://schemas.openxmlformats.org/officeDocument/2006/relationships/image" Target="../media/image38.png"/><Relationship Id="rId73" Type="http://schemas.openxmlformats.org/officeDocument/2006/relationships/image" Target="../media/image42.jpeg"/><Relationship Id="rId78" Type="http://schemas.openxmlformats.org/officeDocument/2006/relationships/hyperlink" Target="https://www.tsbdc.org/about-us/" TargetMode="External"/><Relationship Id="rId81" Type="http://schemas.openxmlformats.org/officeDocument/2006/relationships/image" Target="../media/image46.gif"/><Relationship Id="rId4" Type="http://schemas.openxmlformats.org/officeDocument/2006/relationships/hyperlink" Target="http://www.homebasedbusinesschamber.com/" TargetMode="External"/><Relationship Id="rId9" Type="http://schemas.openxmlformats.org/officeDocument/2006/relationships/hyperlink" Target="http://acciondelta.org/" TargetMode="Externa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hyperlink" Target="http://www.innovamemphis.com/" TargetMode="External"/><Relationship Id="rId30" Type="http://schemas.openxmlformats.org/officeDocument/2006/relationships/image" Target="../media/image20.jpeg"/><Relationship Id="rId35" Type="http://schemas.openxmlformats.org/officeDocument/2006/relationships/image" Target="../media/image22.jpeg"/><Relationship Id="rId43" Type="http://schemas.openxmlformats.org/officeDocument/2006/relationships/image" Target="../media/image26.jpeg"/><Relationship Id="rId48" Type="http://schemas.openxmlformats.org/officeDocument/2006/relationships/hyperlink" Target="http://www.memphisha.org/framework.aspx?page=1" TargetMode="External"/><Relationship Id="rId56" Type="http://schemas.openxmlformats.org/officeDocument/2006/relationships/hyperlink" Target="http://www.tn.gov/ecd/bero/" TargetMode="External"/><Relationship Id="rId64" Type="http://schemas.openxmlformats.org/officeDocument/2006/relationships/hyperlink" Target="http://memphisminoritycontractors.com/" TargetMode="External"/><Relationship Id="rId69" Type="http://schemas.openxmlformats.org/officeDocument/2006/relationships/image" Target="../media/image40.png"/><Relationship Id="rId77" Type="http://schemas.openxmlformats.org/officeDocument/2006/relationships/image" Target="../media/image44.jpeg"/><Relationship Id="rId8" Type="http://schemas.openxmlformats.org/officeDocument/2006/relationships/image" Target="../media/image9.png"/><Relationship Id="rId51" Type="http://schemas.openxmlformats.org/officeDocument/2006/relationships/image" Target="../media/image30.jpeg"/><Relationship Id="rId72" Type="http://schemas.openxmlformats.org/officeDocument/2006/relationships/hyperlink" Target="http://businessovercoffee.com/" TargetMode="External"/><Relationship Id="rId80" Type="http://schemas.openxmlformats.org/officeDocument/2006/relationships/hyperlink" Target="http://scorememphis.org/" TargetMode="External"/><Relationship Id="rId3" Type="http://schemas.openxmlformats.org/officeDocument/2006/relationships/image" Target="../media/image7.png"/><Relationship Id="rId12" Type="http://schemas.openxmlformats.org/officeDocument/2006/relationships/image" Target="../media/image11.jpeg"/><Relationship Id="rId17" Type="http://schemas.openxmlformats.org/officeDocument/2006/relationships/hyperlink" Target="http://www.communitylift.com/" TargetMode="External"/><Relationship Id="rId25" Type="http://schemas.openxmlformats.org/officeDocument/2006/relationships/hyperlink" Target="http://www.tmsdc.net/" TargetMode="External"/><Relationship Id="rId33" Type="http://schemas.microsoft.com/office/2007/relationships/hdphoto" Target="../media/hdphoto1.wdp"/><Relationship Id="rId38" Type="http://schemas.openxmlformats.org/officeDocument/2006/relationships/hyperlink" Target="http://www.mscaa.com/" TargetMode="External"/><Relationship Id="rId46" Type="http://schemas.openxmlformats.org/officeDocument/2006/relationships/hyperlink" Target="http://www.memphis.edu/" TargetMode="External"/><Relationship Id="rId59" Type="http://schemas.openxmlformats.org/officeDocument/2006/relationships/image" Target="../media/image34.jpeg"/><Relationship Id="rId67" Type="http://schemas.openxmlformats.org/officeDocument/2006/relationships/image" Target="../media/image39.jpeg"/><Relationship Id="rId20" Type="http://schemas.openxmlformats.org/officeDocument/2006/relationships/image" Target="../media/image15.png"/><Relationship Id="rId41" Type="http://schemas.openxmlformats.org/officeDocument/2006/relationships/image" Target="../media/image25.jpeg"/><Relationship Id="rId54" Type="http://schemas.openxmlformats.org/officeDocument/2006/relationships/hyperlink" Target="http://www.nawbomemphis.org/" TargetMode="External"/><Relationship Id="rId62" Type="http://schemas.openxmlformats.org/officeDocument/2006/relationships/image" Target="../media/image36.png"/><Relationship Id="rId70" Type="http://schemas.openxmlformats.org/officeDocument/2006/relationships/hyperlink" Target="http://www.tristatebank.com/" TargetMode="External"/><Relationship Id="rId7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5" Type="http://schemas.openxmlformats.org/officeDocument/2006/relationships/hyperlink" Target="http://www.memphistn.gov/Government/ExecutiveDivision/MayorsOffice.aspx" TargetMode="External"/><Relationship Id="rId23" Type="http://schemas.openxmlformats.org/officeDocument/2006/relationships/hyperlink" Target="https://www.firsttennessee.com/" TargetMode="External"/><Relationship Id="rId28" Type="http://schemas.openxmlformats.org/officeDocument/2006/relationships/image" Target="../media/image19.jpeg"/><Relationship Id="rId36" Type="http://schemas.openxmlformats.org/officeDocument/2006/relationships/hyperlink" Target="http://www.downtownmemphiscommission.com/" TargetMode="External"/><Relationship Id="rId49" Type="http://schemas.openxmlformats.org/officeDocument/2006/relationships/image" Target="../media/image29.jpeg"/><Relationship Id="rId57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51.png"/><Relationship Id="rId3" Type="http://schemas.openxmlformats.org/officeDocument/2006/relationships/slide" Target="slide9.xml"/><Relationship Id="rId7" Type="http://schemas.openxmlformats.org/officeDocument/2006/relationships/slide" Target="slide12.xml"/><Relationship Id="rId12" Type="http://schemas.openxmlformats.org/officeDocument/2006/relationships/slide" Target="slide1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0.xml"/><Relationship Id="rId11" Type="http://schemas.openxmlformats.org/officeDocument/2006/relationships/image" Target="../media/image50.jpeg"/><Relationship Id="rId5" Type="http://schemas.openxmlformats.org/officeDocument/2006/relationships/slide" Target="slide13.xml"/><Relationship Id="rId10" Type="http://schemas.openxmlformats.org/officeDocument/2006/relationships/slide" Target="slide27.xml"/><Relationship Id="rId4" Type="http://schemas.openxmlformats.org/officeDocument/2006/relationships/slide" Target="slide8.xml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12.xml"/><Relationship Id="rId12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wmf"/><Relationship Id="rId11" Type="http://schemas.openxmlformats.org/officeDocument/2006/relationships/slide" Target="slide19.xml"/><Relationship Id="rId5" Type="http://schemas.openxmlformats.org/officeDocument/2006/relationships/slide" Target="slide24.xml"/><Relationship Id="rId10" Type="http://schemas.openxmlformats.org/officeDocument/2006/relationships/slide" Target="slide20.xml"/><Relationship Id="rId4" Type="http://schemas.openxmlformats.org/officeDocument/2006/relationships/image" Target="../media/image52.png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slide" Target="slide24.xml"/><Relationship Id="rId12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20.xml"/><Relationship Id="rId4" Type="http://schemas.openxmlformats.org/officeDocument/2006/relationships/slide" Target="slide14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5105399"/>
            <a:ext cx="5486400" cy="978197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39649B"/>
                </a:solidFill>
                <a:latin typeface="Tempus Sans ITC" panose="04020404030D07020202" pitchFamily="82" charset="0"/>
              </a:rPr>
              <a:t>Controlling How </a:t>
            </a:r>
            <a:r>
              <a:rPr lang="en-US" sz="2000" i="1" dirty="0">
                <a:solidFill>
                  <a:srgbClr val="39649B"/>
                </a:solidFill>
                <a:latin typeface="Tempus Sans ITC" panose="04020404030D07020202" pitchFamily="82" charset="0"/>
              </a:rPr>
              <a:t>Y</a:t>
            </a:r>
            <a:r>
              <a:rPr lang="en-US" sz="2000" i="1" dirty="0" smtClean="0">
                <a:solidFill>
                  <a:srgbClr val="39649B"/>
                </a:solidFill>
                <a:latin typeface="Tempus Sans ITC" panose="04020404030D07020202" pitchFamily="82" charset="0"/>
              </a:rPr>
              <a:t>our Cookie Crumbles</a:t>
            </a:r>
            <a:endParaRPr lang="en-US" sz="2000" i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0064" y="2590800"/>
            <a:ext cx="5431536" cy="23622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Memphis office of resources &amp; Enterprise</a:t>
            </a:r>
            <a:endParaRPr lang="en-US" sz="4400" b="1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6188151"/>
            <a:ext cx="5181600" cy="365049"/>
          </a:xfrm>
          <a:prstGeom prst="rect">
            <a:avLst/>
          </a:prstGeom>
          <a:solidFill>
            <a:srgbClr val="396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4200" y="381000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74"/>
          <a:stretch/>
        </p:blipFill>
        <p:spPr>
          <a:xfrm>
            <a:off x="3391209" y="6106634"/>
            <a:ext cx="618816" cy="620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61838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Making Memphis a “City of Choice” for All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4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hlinkClick r:id="rId3" action="ppaction://hlinksldjump"/>
          </p:cNvPr>
          <p:cNvSpPr/>
          <p:nvPr/>
        </p:nvSpPr>
        <p:spPr>
          <a:xfrm>
            <a:off x="-333375" y="-89912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0611" y="164600"/>
            <a:ext cx="4474265" cy="936625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Low growth</a:t>
            </a:r>
            <a:endParaRPr lang="en-US" sz="4800" i="1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7329" y="194673"/>
            <a:ext cx="4150030" cy="57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Business Stage</a:t>
            </a:r>
            <a:r>
              <a:rPr lang="en-US" sz="48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:</a:t>
            </a:r>
            <a:endParaRPr lang="en-US" sz="6000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1525" y="11043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on the resource category of interest to find the enterprises that </a:t>
            </a:r>
            <a:r>
              <a:rPr lang="en-US" sz="1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best relates to you.</a:t>
            </a:r>
            <a:endParaRPr lang="en-US" sz="10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7329" y="6484673"/>
            <a:ext cx="9151327" cy="377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28800" y="6520190"/>
            <a:ext cx="408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here to go back to:</a:t>
            </a:r>
            <a:endParaRPr lang="en-US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" y="6497069"/>
            <a:ext cx="183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Activity Navigator: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81000" y="-7620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194673"/>
            <a:ext cx="4142701" cy="79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leslie.smith\AppData\Local\Microsoft\Windows\Temporary Internet Files\Content.IE5\M0R8AJR9\MC900389332[1].wm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405746" y="1627561"/>
            <a:ext cx="55923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3" action="ppaction://hlinksldjump"/>
              </a:rPr>
              <a:t>Assistance with Funding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8761" y="4616607"/>
            <a:ext cx="573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 action="ppaction://hlinksldjump"/>
              </a:rPr>
              <a:t>Federal Agencies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04424" y="3132086"/>
            <a:ext cx="573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 action="ppaction://hlinksldjump"/>
              </a:rPr>
              <a:t>Chambers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7" name="TextBox 26">
            <a:hlinkClick r:id="rId11" action="ppaction://hlinksldjump"/>
          </p:cNvPr>
          <p:cNvSpPr txBox="1"/>
          <p:nvPr/>
        </p:nvSpPr>
        <p:spPr>
          <a:xfrm>
            <a:off x="3267146" y="2590800"/>
            <a:ext cx="58138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 action="ppaction://hlinksldjump"/>
              </a:rPr>
              <a:t>Academia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8" name="TextBox 27">
            <a:hlinkClick r:id="rId12" action="ppaction://hlinksldjump"/>
          </p:cNvPr>
          <p:cNvSpPr txBox="1"/>
          <p:nvPr/>
        </p:nvSpPr>
        <p:spPr>
          <a:xfrm>
            <a:off x="3415309" y="3578324"/>
            <a:ext cx="571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 action="ppaction://hlinksldjump"/>
              </a:rPr>
              <a:t>City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64502" y="4101544"/>
            <a:ext cx="573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 action="ppaction://hlinksldjump"/>
              </a:rPr>
              <a:t>State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0" name="Rectangle 29">
            <a:hlinkClick r:id="rId14" action="ppaction://hlinksldjump"/>
          </p:cNvPr>
          <p:cNvSpPr/>
          <p:nvPr/>
        </p:nvSpPr>
        <p:spPr>
          <a:xfrm>
            <a:off x="3279022" y="2236959"/>
            <a:ext cx="581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4" action="ppaction://hlinksldjump"/>
              </a:rPr>
              <a:t>MWBE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10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hlinkClick r:id="rId3" action="ppaction://hlinksldjump"/>
          </p:cNvPr>
          <p:cNvSpPr/>
          <p:nvPr/>
        </p:nvSpPr>
        <p:spPr>
          <a:xfrm>
            <a:off x="-321949" y="-123683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5690" y="167716"/>
            <a:ext cx="5562600" cy="936625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Medium growth</a:t>
            </a:r>
            <a:endParaRPr lang="en-US" sz="4800" i="1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7329" y="194673"/>
            <a:ext cx="4150030" cy="57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Business Stage</a:t>
            </a:r>
            <a:r>
              <a:rPr lang="en-US" sz="48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:</a:t>
            </a:r>
            <a:endParaRPr lang="en-US" sz="6000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1525" y="11043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on the resource category of interest to find the enterprises that </a:t>
            </a:r>
            <a:r>
              <a:rPr lang="en-US" sz="1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best relates to you.</a:t>
            </a:r>
            <a:endParaRPr lang="en-US" sz="10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2448" y="4419802"/>
            <a:ext cx="57912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4" action="ppaction://hlinksldjump"/>
              </a:rPr>
              <a:t>Certification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7329" y="6484673"/>
            <a:ext cx="9151327" cy="377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28800" y="6520190"/>
            <a:ext cx="408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here to go back to:</a:t>
            </a:r>
            <a:endParaRPr lang="en-US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" y="6497069"/>
            <a:ext cx="183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Activity Navigator: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81000" y="-7620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0" y="194673"/>
            <a:ext cx="4142701" cy="79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leslie.smith\AppData\Local\Microsoft\Windows\Temporary Internet Files\Content.IE5\M0R8AJR9\MC900389332[1].wm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369951" y="3992026"/>
            <a:ext cx="573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 action="ppaction://hlinksldjump"/>
              </a:rPr>
              <a:t>Federal Agencies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1125" y="2635444"/>
            <a:ext cx="573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 action="ppaction://hlinksldjump"/>
              </a:rPr>
              <a:t>Chambers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2" name="TextBox 31">
            <a:hlinkClick r:id="rId11" action="ppaction://hlinksldjump"/>
          </p:cNvPr>
          <p:cNvSpPr txBox="1"/>
          <p:nvPr/>
        </p:nvSpPr>
        <p:spPr>
          <a:xfrm>
            <a:off x="3399848" y="2179110"/>
            <a:ext cx="58138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 action="ppaction://hlinksldjump"/>
              </a:rPr>
              <a:t>Academia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3611792" y="3058180"/>
            <a:ext cx="571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 action="ppaction://hlinksldjump"/>
              </a:rPr>
              <a:t>City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4" name="TextBox 33">
            <a:hlinkClick r:id="rId13" action="ppaction://hlinksldjump"/>
          </p:cNvPr>
          <p:cNvSpPr txBox="1"/>
          <p:nvPr/>
        </p:nvSpPr>
        <p:spPr>
          <a:xfrm>
            <a:off x="3507241" y="3574632"/>
            <a:ext cx="573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 action="ppaction://hlinksldjump"/>
              </a:rPr>
              <a:t>State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5" name="Rectangle 34">
            <a:hlinkClick r:id="rId14" action="ppaction://hlinksldjump"/>
          </p:cNvPr>
          <p:cNvSpPr/>
          <p:nvPr/>
        </p:nvSpPr>
        <p:spPr>
          <a:xfrm>
            <a:off x="3371144" y="1745540"/>
            <a:ext cx="581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4" action="ppaction://hlinksldjump"/>
              </a:rPr>
              <a:t>MWBE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06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hlinkClick r:id="rId3" action="ppaction://hlinksldjump"/>
          </p:cNvPr>
          <p:cNvSpPr/>
          <p:nvPr/>
        </p:nvSpPr>
        <p:spPr>
          <a:xfrm>
            <a:off x="-333375" y="-89912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9317" y="124323"/>
            <a:ext cx="5758215" cy="936625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High growth</a:t>
            </a:r>
            <a:endParaRPr lang="en-US" sz="4800" i="1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7329" y="194673"/>
            <a:ext cx="4150030" cy="57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Business Stage</a:t>
            </a:r>
            <a:r>
              <a:rPr lang="en-US" sz="48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:</a:t>
            </a:r>
            <a:endParaRPr lang="en-US" sz="6000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1525" y="11043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on the resource category of interest to find the enterprises that </a:t>
            </a:r>
            <a:r>
              <a:rPr lang="en-US" sz="1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best relates to you.</a:t>
            </a:r>
            <a:endParaRPr lang="en-US" sz="10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7329" y="6484673"/>
            <a:ext cx="9151327" cy="377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28800" y="6520190"/>
            <a:ext cx="408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here to go back to:</a:t>
            </a:r>
            <a:endParaRPr lang="en-US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" y="6497069"/>
            <a:ext cx="183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Activity Navigator: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81000" y="-7620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194673"/>
            <a:ext cx="4142701" cy="79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leslie.smith\AppData\Local\Microsoft\Windows\Temporary Internet Files\Content.IE5\M0R8AJR9\MC900389332[1].wm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hlinkClick r:id="rId3" action="ppaction://hlinksldjump"/>
          </p:cNvPr>
          <p:cNvSpPr/>
          <p:nvPr/>
        </p:nvSpPr>
        <p:spPr>
          <a:xfrm>
            <a:off x="-321949" y="-123683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82696" y="4644282"/>
            <a:ext cx="57912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 action="ppaction://hlinksldjump"/>
              </a:rPr>
              <a:t>Certification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69951" y="4206311"/>
            <a:ext cx="573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 action="ppaction://hlinksldjump"/>
              </a:rPr>
              <a:t>Federal Agencies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66773" y="2675669"/>
            <a:ext cx="573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 action="ppaction://hlinksldjump"/>
              </a:rPr>
              <a:t>Chambers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4" name="TextBox 33">
            <a:hlinkClick r:id="rId11" action="ppaction://hlinksldjump"/>
          </p:cNvPr>
          <p:cNvSpPr txBox="1"/>
          <p:nvPr/>
        </p:nvSpPr>
        <p:spPr>
          <a:xfrm>
            <a:off x="3382696" y="2116071"/>
            <a:ext cx="58138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 action="ppaction://hlinksldjump"/>
              </a:rPr>
              <a:t>Academia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5" name="TextBox 34">
            <a:hlinkClick r:id="rId12" action="ppaction://hlinksldjump"/>
          </p:cNvPr>
          <p:cNvSpPr txBox="1"/>
          <p:nvPr/>
        </p:nvSpPr>
        <p:spPr>
          <a:xfrm>
            <a:off x="3522663" y="3201905"/>
            <a:ext cx="571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 action="ppaction://hlinksldjump"/>
              </a:rPr>
              <a:t>City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6" name="TextBox 35">
            <a:hlinkClick r:id="rId13" action="ppaction://hlinksldjump"/>
          </p:cNvPr>
          <p:cNvSpPr txBox="1"/>
          <p:nvPr/>
        </p:nvSpPr>
        <p:spPr>
          <a:xfrm>
            <a:off x="3409170" y="3683091"/>
            <a:ext cx="573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 action="ppaction://hlinksldjump"/>
              </a:rPr>
              <a:t>State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7" name="Rectangle 36">
            <a:hlinkClick r:id="rId14" action="ppaction://hlinksldjump"/>
          </p:cNvPr>
          <p:cNvSpPr/>
          <p:nvPr/>
        </p:nvSpPr>
        <p:spPr>
          <a:xfrm>
            <a:off x="3330200" y="1650005"/>
            <a:ext cx="581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4" action="ppaction://hlinksldjump"/>
              </a:rPr>
              <a:t>MWBE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22663" y="5253680"/>
            <a:ext cx="57912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5" action="ppaction://hlinksldjump"/>
              </a:rPr>
              <a:t>Focus on High Growth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59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hlinkClick r:id="rId3" action="ppaction://hlinksldjump"/>
          </p:cNvPr>
          <p:cNvSpPr/>
          <p:nvPr/>
        </p:nvSpPr>
        <p:spPr>
          <a:xfrm>
            <a:off x="-333375" y="-89912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8334" y="164600"/>
            <a:ext cx="3776542" cy="936625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mature</a:t>
            </a:r>
            <a:endParaRPr lang="en-US" sz="4800" i="1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7329" y="194673"/>
            <a:ext cx="4150030" cy="57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Business Stage</a:t>
            </a:r>
            <a:r>
              <a:rPr lang="en-US" sz="48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:</a:t>
            </a:r>
            <a:endParaRPr lang="en-US" sz="6000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1525" y="11043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on the resource category of interest to find the enterprises that </a:t>
            </a:r>
            <a:r>
              <a:rPr lang="en-US" sz="1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best relates to you.</a:t>
            </a:r>
            <a:endParaRPr lang="en-US" sz="10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7329" y="6484673"/>
            <a:ext cx="9151327" cy="377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28800" y="6520190"/>
            <a:ext cx="408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here to go back to:</a:t>
            </a:r>
            <a:endParaRPr lang="en-US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" y="6497069"/>
            <a:ext cx="183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Activity Navigator: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81000" y="-7620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194673"/>
            <a:ext cx="4142701" cy="79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leslie.smith\AppData\Local\Microsoft\Windows\Temporary Internet Files\Content.IE5\M0R8AJR9\MC900389332[1].wm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4504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rId3" action="ppaction://hlinksldjump"/>
          </p:cNvPr>
          <p:cNvSpPr/>
          <p:nvPr/>
        </p:nvSpPr>
        <p:spPr>
          <a:xfrm>
            <a:off x="-321949" y="-123683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82696" y="4644282"/>
            <a:ext cx="57912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 action="ppaction://hlinksldjump"/>
              </a:rPr>
              <a:t>Certification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69951" y="4206311"/>
            <a:ext cx="573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 action="ppaction://hlinksldjump"/>
              </a:rPr>
              <a:t>Federal Agencies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66773" y="2675669"/>
            <a:ext cx="573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 action="ppaction://hlinksldjump"/>
              </a:rPr>
              <a:t>Chambers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6" name="TextBox 25">
            <a:hlinkClick r:id="rId11" action="ppaction://hlinksldjump"/>
          </p:cNvPr>
          <p:cNvSpPr txBox="1"/>
          <p:nvPr/>
        </p:nvSpPr>
        <p:spPr>
          <a:xfrm>
            <a:off x="3382696" y="2116071"/>
            <a:ext cx="58138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 action="ppaction://hlinksldjump"/>
              </a:rPr>
              <a:t>Academia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7" name="TextBox 26">
            <a:hlinkClick r:id="rId12" action="ppaction://hlinksldjump"/>
          </p:cNvPr>
          <p:cNvSpPr txBox="1"/>
          <p:nvPr/>
        </p:nvSpPr>
        <p:spPr>
          <a:xfrm>
            <a:off x="3522663" y="3201905"/>
            <a:ext cx="571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 action="ppaction://hlinksldjump"/>
              </a:rPr>
              <a:t>City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8" name="TextBox 27">
            <a:hlinkClick r:id="rId13" action="ppaction://hlinksldjump"/>
          </p:cNvPr>
          <p:cNvSpPr txBox="1"/>
          <p:nvPr/>
        </p:nvSpPr>
        <p:spPr>
          <a:xfrm>
            <a:off x="3409170" y="3683091"/>
            <a:ext cx="573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 action="ppaction://hlinksldjump"/>
              </a:rPr>
              <a:t>State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3330200" y="1650005"/>
            <a:ext cx="581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4" action="ppaction://hlinksldjump"/>
              </a:rPr>
              <a:t>MWBE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22663" y="5253680"/>
            <a:ext cx="57912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5" action="ppaction://hlinksldjump"/>
              </a:rPr>
              <a:t>Focus on High Growth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97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53605"/>
            <a:ext cx="859155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Assistance with Funding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25731" y="3276467"/>
            <a:ext cx="9143999" cy="46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2"/>
              </a:rPr>
              <a:t>Accion</a:t>
            </a:r>
            <a:endParaRPr kumimoji="0" lang="en-US" sz="3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8" name="Text Box 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-63832" y="2212373"/>
            <a:ext cx="9220200" cy="37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3"/>
              </a:rPr>
              <a:t>alt.Consulting</a:t>
            </a:r>
            <a:endParaRPr kumimoji="0" lang="en-US" sz="1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9" name="Text Box 4">
            <a:hlinkClick r:id="rId4"/>
          </p:cNvPr>
          <p:cNvSpPr txBox="1">
            <a:spLocks noChangeArrowheads="1"/>
          </p:cNvSpPr>
          <p:nvPr/>
        </p:nvSpPr>
        <p:spPr bwMode="auto">
          <a:xfrm>
            <a:off x="-38101" y="2761942"/>
            <a:ext cx="906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4"/>
              </a:rPr>
              <a:t>Black Enterprise Resource Office (BERO)</a:t>
            </a:r>
            <a:endParaRPr kumimoji="0" lang="en-US" sz="4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813" y="4179837"/>
            <a:ext cx="914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5"/>
              </a:rPr>
              <a:t>Economic Development Growth Engine (EDGE)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38101" y="4724400"/>
            <a:ext cx="91440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Memphis Area Association of Government (MAAG)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9974" y="5943600"/>
            <a:ext cx="9144000" cy="30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Tri-State Bank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-19793" y="5257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Small Business Administration (SBA)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-19792" y="3740685"/>
            <a:ext cx="9144000" cy="35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Renaissance Business Center (RBC)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2368" y="1701800"/>
            <a:ext cx="9067799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/>
              </a:rPr>
              <a:t>TN Department of Economic &amp; Community Development</a:t>
            </a:r>
            <a:r>
              <a:rPr kumimoji="0" lang="en-US" sz="2400" b="0" i="0" u="sng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/>
              </a:rPr>
              <a:t> (ECD)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277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Other Funding and Non-Profits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8229600" y="-215036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1447800"/>
            <a:ext cx="9144000" cy="45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*Community L.I.F.T.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2450305"/>
            <a:ext cx="9144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Emerge Memphis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0" y="2917031"/>
            <a:ext cx="91440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Latino Memphis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0" y="3356768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/>
              </a:rPr>
              <a:t>*Start Co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0" y="3829844"/>
            <a:ext cx="9076593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/>
              </a:rPr>
              <a:t>Lemoyne-Owen Community College Development Center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0" y="1914524"/>
            <a:ext cx="9144000" cy="45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/>
              </a:rPr>
              <a:t>Downtown Memphis Commission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0" y="4316412"/>
            <a:ext cx="9144000" cy="49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/>
              </a:rPr>
              <a:t>Memphis Urban League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/>
              </a:rPr>
              <a:t> 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0" y="5302688"/>
            <a:ext cx="9076593" cy="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4"/>
              </a:rPr>
              <a:t>SeedCo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-1" y="4802980"/>
            <a:ext cx="9144001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5"/>
              </a:rPr>
              <a:t>Service Corps of Retired Executives (SCORE)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" y="5726904"/>
            <a:ext cx="9076592" cy="54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6"/>
              </a:rPr>
              <a:t>Shield Inc.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582" y="6208562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8629A"/>
                </a:solidFill>
                <a:latin typeface="Tempus Sans ITC" panose="04020404030D07020202" pitchFamily="82" charset="0"/>
              </a:rPr>
              <a:t>Funding agencies denoted by a *</a:t>
            </a:r>
            <a:endParaRPr lang="en-US" b="1" dirty="0">
              <a:solidFill>
                <a:srgbClr val="38629A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22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Some MWBE Agencies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2990850"/>
            <a:ext cx="91440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Memphis Area Minority Contractor's Association (MAMCA)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-1" y="1810543"/>
            <a:ext cx="9143999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Black Business Association (BBA)</a:t>
            </a:r>
            <a:endParaRPr kumimoji="0" lang="en-US" sz="4800" b="0" i="0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0" y="2438400"/>
            <a:ext cx="9031914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Memphis Hispanic Chamber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-1" y="4343400"/>
            <a:ext cx="91439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Women Business Enterprise Council (WEBEC) South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-1" y="3657600"/>
            <a:ext cx="9144001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/>
              </a:rPr>
              <a:t> National Association of Women Business Owners (NAWBO)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14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State Resources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-10996" y="3759200"/>
            <a:ext cx="9154996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Tennessee Minority Supplier Development Council (TMSDC)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-10997" y="2362200"/>
            <a:ext cx="911054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Small Business Administration (SBA)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-10997" y="3078159"/>
            <a:ext cx="9154997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Tennessee Department of Transportation (TDOT)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-10997" y="4572000"/>
            <a:ext cx="915499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TN Department of Economic &amp; Community Development</a:t>
            </a:r>
            <a:r>
              <a:rPr kumimoji="0" lang="en-US" sz="2400" b="0" i="0" u="sng" strike="noStrike" cap="none" normalizeH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 (ECD)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-10997" y="1676400"/>
            <a:ext cx="9110547" cy="4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/>
              </a:rPr>
              <a:t>Black Enterprise Resource Office (BERO)</a:t>
            </a:r>
            <a:endParaRPr kumimoji="0" lang="en-US" sz="4800" b="0" i="0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07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City Resources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6"/>
          </p:cNvPr>
          <p:cNvSpPr txBox="1"/>
          <p:nvPr/>
        </p:nvSpPr>
        <p:spPr>
          <a:xfrm>
            <a:off x="-38100" y="14618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City of Memphis</a:t>
            </a:r>
            <a:endParaRPr lang="en-US" sz="2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9096" y="3209240"/>
            <a:ext cx="923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Memphis Office of Resources &amp; Enterprise</a:t>
            </a:r>
            <a:endParaRPr lang="en-US" sz="2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-38100" y="2052935"/>
            <a:ext cx="9144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Economic Development Growth Engine (EDGE)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-38100" y="4538951"/>
            <a:ext cx="9099551" cy="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/>
              </a:rPr>
              <a:t>Office of Contract Compliance (OCC)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-49096" y="5196182"/>
            <a:ext cx="9154996" cy="35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/>
              </a:rPr>
              <a:t>Minority Business Development Agency (MBDA)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-38100" y="3893641"/>
            <a:ext cx="9143999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/>
              </a:rPr>
              <a:t>Mid–South Minority Business Council (MMBC) Continuum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8099" y="2667000"/>
            <a:ext cx="9144000" cy="35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/>
              </a:rPr>
              <a:t>Renaissance Business Center (RBC)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25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Academia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183334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FedEx Institute of Technology</a:t>
            </a:r>
            <a:endParaRPr kumimoji="0" lang="en-US" sz="4800" i="0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-7327" y="2664725"/>
            <a:ext cx="915132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University of TN Center for Procurement Technical Assistance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 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63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2800" y="0"/>
            <a:ext cx="2438400" cy="6858000"/>
          </a:xfrm>
          <a:prstGeom prst="rect">
            <a:avLst/>
          </a:prstGeom>
          <a:solidFill>
            <a:srgbClr val="396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626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153904" y="2057400"/>
            <a:ext cx="8915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7500"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mpus Sans ITC" panose="04020404030D07020202" pitchFamily="82" charset="0"/>
                <a:ea typeface="ＭＳ Ｐゴシック" pitchFamily="34" charset="-128"/>
                <a:cs typeface="ＭＳ Ｐゴシック" charset="0"/>
              </a:rPr>
              <a:t>Overall Poverty Rate: 26.9%</a:t>
            </a:r>
          </a:p>
          <a:p>
            <a:pPr algn="ctr">
              <a:defRPr/>
            </a:pPr>
            <a:endParaRPr lang="en-US" sz="28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mpus Sans ITC" panose="04020404030D07020202" pitchFamily="82" charset="0"/>
              <a:ea typeface="ＭＳ Ｐゴシック" pitchFamily="34" charset="-128"/>
              <a:cs typeface="ＭＳ Ｐゴシック" charset="0"/>
            </a:endParaRPr>
          </a:p>
          <a:p>
            <a:pPr algn="ctr">
              <a:defRPr/>
            </a:pP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mpus Sans ITC" panose="04020404030D07020202" pitchFamily="82" charset="0"/>
                <a:ea typeface="ＭＳ Ｐゴシック" pitchFamily="34" charset="-128"/>
                <a:cs typeface="ＭＳ Ｐゴシック" charset="0"/>
              </a:rPr>
              <a:t>African-American Poverty Rate: 31.9%</a:t>
            </a:r>
          </a:p>
          <a:p>
            <a:pPr algn="ctr">
              <a:defRPr/>
            </a:pPr>
            <a:endParaRPr lang="en-US" sz="28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mpus Sans ITC" panose="04020404030D07020202" pitchFamily="82" charset="0"/>
              <a:ea typeface="ＭＳ Ｐゴシック" pitchFamily="34" charset="-128"/>
              <a:cs typeface="ＭＳ Ｐゴシック" charset="0"/>
            </a:endParaRPr>
          </a:p>
          <a:p>
            <a:pPr algn="ctr">
              <a:defRPr/>
            </a:pP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mpus Sans ITC" panose="04020404030D07020202" pitchFamily="82" charset="0"/>
                <a:ea typeface="ＭＳ Ｐゴシック" pitchFamily="34" charset="-128"/>
                <a:cs typeface="ＭＳ Ｐゴシック" charset="0"/>
              </a:rPr>
              <a:t>Children in Poverty: 39.6%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0" y="436728"/>
            <a:ext cx="769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Bef>
                <a:spcPts val="0"/>
              </a:spcBef>
              <a:buClr>
                <a:schemeClr val="hlink"/>
              </a:buCl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ea typeface="ＭＳ Ｐゴシック" pitchFamily="34" charset="-128"/>
              </a:rPr>
              <a:t>Poverty in Memphis Challenges and Engages the Entire Community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6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Chambers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-10994" y="3581400"/>
            <a:ext cx="9154994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Home Based Chamber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-10995" y="2071048"/>
            <a:ext cx="915499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Greater Chamber of Memphis Commerce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8858" y="4495800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US Black Chamber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-1" y="2806697"/>
            <a:ext cx="9099551" cy="31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Memphis Hispanic Chamber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64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Federal Agencies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-99247" y="3810000"/>
            <a:ext cx="92113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The Department of Housing and Urban Development (HUD)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-39191" y="1981200"/>
            <a:ext cx="915499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Small Business Administration (SBA)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-131717" y="2862687"/>
            <a:ext cx="920771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Tennessee Department of Transportation (TDOT)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60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Certification Agencies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-10998" y="4412316"/>
            <a:ext cx="915499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Uniform Certification Agency (UCA)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-10997" y="2050116"/>
            <a:ext cx="9154997" cy="4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Black Enterprise Resource Office (BERO)</a:t>
            </a:r>
            <a:endParaRPr kumimoji="0" lang="en-US" sz="4800" b="0" i="0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-10998" y="5234641"/>
            <a:ext cx="9154998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Women Business Enterprise Council (WEBEC) South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-1" y="3650316"/>
            <a:ext cx="9140331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Tennessee Minority Supplier Development Council (TMSDC)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-10996" y="1447800"/>
            <a:ext cx="915132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/>
              </a:rPr>
              <a:t>8 (a)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52400" y="2869770"/>
            <a:ext cx="9144000" cy="35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/>
              </a:rPr>
              <a:t>Shelby County (LOSB)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249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6225" y="316672"/>
            <a:ext cx="85915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Focus on High Growth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126076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leslie.smith\AppData\Local\Microsoft\Windows\Temporary Internet Files\Content.IE5\M0R8AJR9\MC900389332[1].wm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1828800"/>
            <a:ext cx="9144000" cy="39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/>
              </a:rPr>
              <a:t>Innova</a:t>
            </a:r>
            <a:endParaRPr kumimoji="0" lang="en-US" sz="5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-7330" y="2466975"/>
            <a:ext cx="9151329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/>
              </a:rPr>
              <a:t>Memphis BioWorks</a:t>
            </a:r>
            <a:endParaRPr kumimoji="0" lang="en-US" sz="4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-7330" y="3016721"/>
            <a:ext cx="9151330" cy="35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/>
              </a:rPr>
              <a:t>Minority Business Development Agency (MBDA)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-36900" y="3581400"/>
            <a:ext cx="91364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/>
              </a:rPr>
              <a:t>Mid–South Minority Business Council (MMBC) Continuum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69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Step 3: </a:t>
            </a:r>
            <a:r>
              <a:rPr lang="en-US" sz="2800" dirty="0" smtClean="0">
                <a:solidFill>
                  <a:srgbClr val="39649B"/>
                </a:solidFill>
                <a:latin typeface="Tempus Sans ITC" panose="04020404030D07020202" pitchFamily="82" charset="0"/>
                <a:cs typeface="Aharoni" pitchFamily="2" charset="-79"/>
              </a:rPr>
              <a:t>Receive Referrals</a:t>
            </a:r>
            <a:endParaRPr lang="en-US" sz="2800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1313" indent="-342900">
              <a:buBlip>
                <a:blip r:embed="rId2"/>
              </a:buBlip>
            </a:pP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MORE is an open door for minority and women entrepreneurs seeking to explore the various levels of business resources to start or advance their companies</a:t>
            </a:r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.</a:t>
            </a:r>
          </a:p>
          <a:p>
            <a:pPr>
              <a:buBlip>
                <a:blip r:embed="rId2"/>
              </a:buBlip>
            </a:pPr>
            <a:endParaRPr lang="en-US" sz="2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marL="339725" indent="-339725">
              <a:buBlip>
                <a:blip r:embed="rId2"/>
              </a:buBlip>
            </a:pPr>
            <a:r>
              <a:rPr lang="en-US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2011 Mayor AC Wharton Jr. created an institution designed to grow women and minority-owned businesses by providing information and connections with available resources to the citizens of </a:t>
            </a:r>
            <a:r>
              <a:rPr lang="en-US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Memphis...He </a:t>
            </a:r>
            <a:r>
              <a:rPr lang="en-US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created MORE.</a:t>
            </a:r>
          </a:p>
          <a:p>
            <a:pPr>
              <a:buBlip>
                <a:blip r:embed="rId2"/>
              </a:buBlip>
            </a:pPr>
            <a:endParaRPr lang="en-US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39725" indent="-339725">
              <a:buBlip>
                <a:blip r:embed="rId2"/>
              </a:buBlip>
            </a:pPr>
            <a:r>
              <a:rPr lang="en-US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</a:t>
            </a:r>
            <a:r>
              <a:rPr lang="en-US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your “first stop” assures a clear path to the services and resources necessary to facilitate your objective of doing business with the city, as well as other governmental corporate organizations.</a:t>
            </a:r>
          </a:p>
          <a:p>
            <a:pPr>
              <a:buBlip>
                <a:blip r:embed="rId2"/>
              </a:buBlip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1000" y="1143000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800" y="30480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3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219200"/>
            <a:ext cx="82296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rgbClr val="39649B"/>
                </a:solidFill>
                <a:latin typeface="Tempus Sans ITC" panose="04020404030D07020202" pitchFamily="82" charset="0"/>
                <a:cs typeface="Aharoni" pitchFamily="2" charset="-79"/>
              </a:rPr>
              <a:t>We send notifications of bid opportunities, classes and seminars for our clients to attend that are beneficial to their businesses.</a:t>
            </a:r>
          </a:p>
          <a:p>
            <a:pPr>
              <a:buBlip>
                <a:blip r:embed="rId2"/>
              </a:buBlip>
            </a:pPr>
            <a:endParaRPr lang="en-US" sz="2200" dirty="0" smtClean="0">
              <a:solidFill>
                <a:srgbClr val="39649B"/>
              </a:solidFill>
              <a:latin typeface="Tempus Sans ITC" panose="04020404030D07020202" pitchFamily="82" charset="0"/>
              <a:cs typeface="Aharoni" pitchFamily="2" charset="-79"/>
            </a:endParaRP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rgbClr val="39649B"/>
                </a:solidFill>
                <a:latin typeface="Tempus Sans ITC" panose="04020404030D07020202" pitchFamily="82" charset="0"/>
                <a:cs typeface="Aharoni" pitchFamily="2" charset="-79"/>
              </a:rPr>
              <a:t>We love to hear your feedback after you have met with your assigned partners.</a:t>
            </a:r>
          </a:p>
          <a:p>
            <a:pPr>
              <a:buBlip>
                <a:blip r:embed="rId2"/>
              </a:buBlip>
            </a:pPr>
            <a:endParaRPr lang="en-US" sz="2200" dirty="0" smtClean="0">
              <a:solidFill>
                <a:srgbClr val="39649B"/>
              </a:solidFill>
              <a:latin typeface="Tempus Sans ITC" panose="04020404030D07020202" pitchFamily="82" charset="0"/>
              <a:cs typeface="Aharoni" pitchFamily="2" charset="-79"/>
            </a:endParaRP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rgbClr val="39649B"/>
                </a:solidFill>
                <a:latin typeface="Tempus Sans ITC" panose="04020404030D07020202" pitchFamily="82" charset="0"/>
                <a:cs typeface="Aharoni" pitchFamily="2" charset="-79"/>
              </a:rPr>
              <a:t>It may be time to take your business to the next level and a new series of referrals are needed</a:t>
            </a:r>
            <a:r>
              <a:rPr lang="en-US" sz="22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4214" y="359586"/>
            <a:ext cx="7483572" cy="79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Step 4: </a:t>
            </a:r>
            <a:r>
              <a:rPr lang="en-US" sz="28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Follow up with MORE</a:t>
            </a:r>
            <a:endParaRPr lang="en-US" sz="36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5600" y="5181600"/>
            <a:ext cx="2438400" cy="1676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00599" y="5181600"/>
            <a:ext cx="1907177" cy="1676400"/>
          </a:xfrm>
          <a:prstGeom prst="rect">
            <a:avLst/>
          </a:prstGeom>
          <a:solidFill>
            <a:srgbClr val="38B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93423" y="5181600"/>
            <a:ext cx="1907177" cy="167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93343" y="5181600"/>
            <a:ext cx="1000080" cy="167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0112" y="5365745"/>
            <a:ext cx="1160487" cy="14541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181600"/>
            <a:ext cx="1893343" cy="167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278947"/>
            <a:ext cx="1893343" cy="147425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81000" y="1121586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2845" y="227535"/>
            <a:ext cx="723900" cy="7239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81000" y="1066800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599" y="5307518"/>
            <a:ext cx="2286001" cy="151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61832"/>
            <a:ext cx="2005851" cy="144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893342" y="5307522"/>
            <a:ext cx="1752600" cy="14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0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8751" y="170102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Contact us now!</a:t>
            </a:r>
          </a:p>
          <a:p>
            <a:pPr lvl="1">
              <a:buBlip>
                <a:blip r:embed="rId2"/>
              </a:buBlip>
            </a:pPr>
            <a:r>
              <a:rPr lang="en-US" sz="32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Phone number: 901-544-1847</a:t>
            </a:r>
          </a:p>
          <a:p>
            <a:pPr lvl="1">
              <a:buBlip>
                <a:blip r:embed="rId2"/>
              </a:buBlip>
            </a:pPr>
            <a:r>
              <a:rPr lang="en-US" sz="32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Email: </a:t>
            </a:r>
            <a:r>
              <a:rPr lang="en-US" sz="32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3"/>
              </a:rPr>
              <a:t>more@memphistn.gov</a:t>
            </a:r>
            <a:endParaRPr lang="en-US" sz="3200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  <a:p>
            <a:pPr lvl="1">
              <a:buBlip>
                <a:blip r:embed="rId2"/>
              </a:buBlip>
            </a:pPr>
            <a:r>
              <a:rPr lang="en-US" sz="32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Website: </a:t>
            </a:r>
            <a:r>
              <a:rPr lang="en-US" sz="32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4"/>
              </a:rPr>
              <a:t>www.morememphis.org</a:t>
            </a:r>
            <a:endParaRPr lang="en-US" sz="3200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1000" y="381000"/>
            <a:ext cx="7483572" cy="924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Interested?</a:t>
            </a:r>
            <a:endParaRPr lang="en-US" sz="4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81000" y="1143000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" y="1088214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7610" y="145776"/>
            <a:ext cx="725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46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786" y="15630"/>
            <a:ext cx="9144000" cy="6858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857" y="6200708"/>
            <a:ext cx="552493" cy="552493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788463" y="6367778"/>
            <a:ext cx="2164266" cy="342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580" y="6293218"/>
            <a:ext cx="21637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878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2800" y="0"/>
            <a:ext cx="2438400" cy="6858000"/>
          </a:xfrm>
          <a:prstGeom prst="rect">
            <a:avLst/>
          </a:prstGeom>
          <a:solidFill>
            <a:srgbClr val="396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626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905000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Clr>
                <a:schemeClr val="hlink"/>
              </a:buClr>
              <a:buNone/>
              <a:defRPr/>
            </a:pPr>
            <a:r>
              <a:rPr lang="en-US" sz="4300" dirty="0" smtClean="0">
                <a:solidFill>
                  <a:schemeClr val="bg1"/>
                </a:solidFill>
                <a:ea typeface="ＭＳ Ｐゴシック" pitchFamily="34" charset="-128"/>
              </a:rPr>
              <a:t>With Black/African American population at 61.1% and Female population at 52.5% </a:t>
            </a:r>
            <a:r>
              <a:rPr lang="en-US" sz="7400" dirty="0" smtClean="0">
                <a:solidFill>
                  <a:schemeClr val="bg1"/>
                </a:solidFill>
                <a:ea typeface="ＭＳ Ｐゴシック" pitchFamily="34" charset="-128"/>
              </a:rPr>
              <a:t>MWBEs are </a:t>
            </a:r>
            <a:r>
              <a:rPr lang="en-US" sz="7400" b="1" i="1" dirty="0" smtClean="0">
                <a:solidFill>
                  <a:schemeClr val="bg1"/>
                </a:solidFill>
                <a:ea typeface="ＭＳ Ｐゴシック" pitchFamily="34" charset="-128"/>
              </a:rPr>
              <a:t>only 1.3% </a:t>
            </a:r>
            <a:r>
              <a:rPr lang="en-US" sz="7400" dirty="0" smtClean="0">
                <a:solidFill>
                  <a:schemeClr val="bg1"/>
                </a:solidFill>
                <a:ea typeface="ＭＳ Ｐゴシック" pitchFamily="34" charset="-128"/>
              </a:rPr>
              <a:t>of Total Business Receipts.</a:t>
            </a:r>
          </a:p>
          <a:p>
            <a:pPr marL="1143000" lvl="2" indent="-1143000">
              <a:spcBef>
                <a:spcPts val="0"/>
              </a:spcBef>
              <a:buClr>
                <a:schemeClr val="hlink"/>
              </a:buClr>
              <a:buBlip>
                <a:blip r:embed="rId3"/>
              </a:buBlip>
              <a:defRPr/>
            </a:pPr>
            <a:endParaRPr lang="en-US" sz="74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marL="0" lvl="2" indent="0">
              <a:spcBef>
                <a:spcPts val="0"/>
              </a:spcBef>
              <a:buClr>
                <a:schemeClr val="hlink"/>
              </a:buClr>
              <a:buNone/>
              <a:defRPr/>
            </a:pPr>
            <a:r>
              <a:rPr lang="en-US" sz="4300" dirty="0" smtClean="0">
                <a:solidFill>
                  <a:schemeClr val="bg1"/>
                </a:solidFill>
                <a:ea typeface="ＭＳ Ｐゴシック" pitchFamily="34" charset="-128"/>
              </a:rPr>
              <a:t>Total City of Memphis purchasing from MWBEs started at </a:t>
            </a:r>
            <a:r>
              <a:rPr lang="en-US" sz="4300" b="1" i="1" dirty="0" smtClean="0">
                <a:solidFill>
                  <a:schemeClr val="bg1"/>
                </a:solidFill>
                <a:ea typeface="ＭＳ Ｐゴシック" pitchFamily="34" charset="-128"/>
              </a:rPr>
              <a:t>8%</a:t>
            </a:r>
            <a:r>
              <a:rPr lang="en-US" sz="4300" dirty="0" smtClean="0">
                <a:solidFill>
                  <a:schemeClr val="bg1"/>
                </a:solidFill>
                <a:ea typeface="ＭＳ Ｐゴシック" pitchFamily="34" charset="-128"/>
              </a:rPr>
              <a:t> before MBDOC began in 2011, now we are recording </a:t>
            </a:r>
            <a:r>
              <a:rPr lang="en-US" sz="4300" b="1" i="1" dirty="0" smtClean="0">
                <a:solidFill>
                  <a:schemeClr val="bg1"/>
                </a:solidFill>
                <a:ea typeface="ＭＳ Ｐゴシック" pitchFamily="34" charset="-128"/>
              </a:rPr>
              <a:t>14.7% </a:t>
            </a:r>
            <a:r>
              <a:rPr lang="en-US" sz="4300" dirty="0" smtClean="0">
                <a:solidFill>
                  <a:schemeClr val="bg1"/>
                </a:solidFill>
                <a:ea typeface="ＭＳ Ｐゴシック" pitchFamily="34" charset="-128"/>
              </a:rPr>
              <a:t>of spending.</a:t>
            </a:r>
            <a:endParaRPr lang="en-US" sz="74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spcBef>
                <a:spcPts val="0"/>
              </a:spcBef>
              <a:buBlip>
                <a:blip r:embed="rId3"/>
              </a:buBlip>
              <a:defRPr/>
            </a:pPr>
            <a:endParaRPr lang="en-US" sz="43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marL="396875" indent="-398463">
              <a:spcBef>
                <a:spcPts val="0"/>
              </a:spcBef>
              <a:buBlip>
                <a:blip r:embed="rId3"/>
              </a:buBlip>
              <a:defRPr/>
            </a:pPr>
            <a:r>
              <a:rPr lang="en-US" sz="7400" i="1" dirty="0" smtClean="0">
                <a:solidFill>
                  <a:schemeClr val="bg1"/>
                </a:solidFill>
                <a:ea typeface="ＭＳ Ｐゴシック" pitchFamily="34" charset="-128"/>
              </a:rPr>
              <a:t>2000 &amp; 2010 Disparity Studies</a:t>
            </a:r>
            <a:r>
              <a:rPr lang="en-US" sz="7400" dirty="0" smtClean="0">
                <a:solidFill>
                  <a:schemeClr val="bg1"/>
                </a:solidFill>
                <a:ea typeface="ＭＳ Ｐゴシック" pitchFamily="34" charset="-128"/>
              </a:rPr>
              <a:t>, and Wharton </a:t>
            </a:r>
            <a:r>
              <a:rPr lang="en-US" sz="7400" i="1" dirty="0" smtClean="0">
                <a:solidFill>
                  <a:schemeClr val="bg1"/>
                </a:solidFill>
                <a:ea typeface="ＭＳ Ｐゴシック" pitchFamily="34" charset="-128"/>
              </a:rPr>
              <a:t>Transition Plan</a:t>
            </a:r>
            <a:r>
              <a:rPr lang="en-US" sz="7400" dirty="0" smtClean="0">
                <a:solidFill>
                  <a:schemeClr val="bg1"/>
                </a:solidFill>
                <a:ea typeface="ＭＳ Ｐゴシック" pitchFamily="34" charset="-128"/>
              </a:rPr>
              <a:t>, identified need for City of Memphis to facilitate a coordinated strategy to drive growth in minority business receipt </a:t>
            </a:r>
            <a:r>
              <a:rPr lang="en-US" sz="7400" b="1" i="1" dirty="0" smtClean="0">
                <a:solidFill>
                  <a:schemeClr val="bg1"/>
                </a:solidFill>
                <a:ea typeface="ＭＳ Ｐゴシック" pitchFamily="34" charset="-128"/>
              </a:rPr>
              <a:t>beginning with City of Memphis purchasing and with……</a:t>
            </a:r>
          </a:p>
          <a:p>
            <a:pPr lvl="2">
              <a:buFontTx/>
              <a:buNone/>
              <a:defRPr/>
            </a:pPr>
            <a:endParaRPr lang="en-US" sz="1400" dirty="0" smtClean="0">
              <a:ea typeface="ＭＳ Ｐゴシック" pitchFamily="34" charset="-128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400" dirty="0" smtClean="0">
              <a:ea typeface="ＭＳ Ｐゴシック" pitchFamily="34" charset="-128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400" dirty="0" smtClean="0">
              <a:ea typeface="ＭＳ Ｐゴシック" pitchFamily="34" charset="-128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 idx="4294967295"/>
          </p:nvPr>
        </p:nvSpPr>
        <p:spPr>
          <a:xfrm>
            <a:off x="533400" y="609600"/>
            <a:ext cx="8229600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ea typeface="ＭＳ Ｐゴシック" pitchFamily="34" charset="-128"/>
              </a:rPr>
              <a:t>City Leadership for Minority/Women Business Development is Critical</a:t>
            </a:r>
          </a:p>
        </p:txBody>
      </p:sp>
    </p:spTree>
    <p:extLst>
      <p:ext uri="{BB962C8B-B14F-4D97-AF65-F5344CB8AC3E}">
        <p14:creationId xmlns:p14="http://schemas.microsoft.com/office/powerpoint/2010/main" xmlns="" val="32138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MORE</a:t>
            </a:r>
            <a:endParaRPr lang="en-US" sz="6000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1313" indent="-342900">
              <a:buBlip>
                <a:blip r:embed="rId2"/>
              </a:buBlip>
            </a:pP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MORE is an open door for minority and women </a:t>
            </a:r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business owners as well as entrepreneurs seeking </a:t>
            </a: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to explore the various levels of business resources to start or advance their companies</a:t>
            </a:r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.</a:t>
            </a:r>
          </a:p>
          <a:p>
            <a:pPr>
              <a:buBlip>
                <a:blip r:embed="rId2"/>
              </a:buBlip>
            </a:pPr>
            <a:endParaRPr lang="en-US" sz="2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marL="339725" indent="-339725">
              <a:buBlip>
                <a:blip r:embed="rId2"/>
              </a:buBlip>
            </a:pPr>
            <a:r>
              <a:rPr lang="en-US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2011 Mayor AC Wharton Jr. created an institution designed to grow women and minority-owned businesses by providing information and connections with available resources to the citizens of </a:t>
            </a:r>
            <a:r>
              <a:rPr lang="en-US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Memphis...He </a:t>
            </a:r>
            <a:r>
              <a:rPr lang="en-US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created MORE.</a:t>
            </a:r>
          </a:p>
          <a:p>
            <a:pPr>
              <a:buBlip>
                <a:blip r:embed="rId2"/>
              </a:buBlip>
            </a:pPr>
            <a:endParaRPr lang="en-US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39725" indent="-339725">
              <a:buBlip>
                <a:blip r:embed="rId2"/>
              </a:buBlip>
            </a:pPr>
            <a:r>
              <a:rPr lang="en-US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</a:t>
            </a:r>
            <a:r>
              <a:rPr lang="en-US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your “first stop” assures a clear path to the services and resources necessary to facilitate your objective of doing business with the city, as well as other governmental </a:t>
            </a:r>
            <a:r>
              <a:rPr lang="en-US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corporate </a:t>
            </a:r>
            <a:r>
              <a:rPr lang="en-US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organizations.</a:t>
            </a:r>
          </a:p>
          <a:p>
            <a:pPr>
              <a:buBlip>
                <a:blip r:embed="rId2"/>
              </a:buBlip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1000" y="1143000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800" y="30480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3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Step: 1</a:t>
            </a:r>
            <a:endParaRPr lang="en-US" sz="6000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717280" cy="5407152"/>
          </a:xfrm>
        </p:spPr>
        <p:txBody>
          <a:bodyPr>
            <a:normAutofit/>
          </a:bodyPr>
          <a:lstStyle/>
          <a:p>
            <a:pPr marL="341313" indent="-342900">
              <a:buBlip>
                <a:blip r:embed="rId2"/>
              </a:buBlip>
            </a:pP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Set up a face-to-face meetings with our business expert</a:t>
            </a:r>
          </a:p>
          <a:p>
            <a:pPr marL="341313" indent="-342900">
              <a:buBlip>
                <a:blip r:embed="rId2"/>
              </a:buBlip>
            </a:pP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meetings may take 30-60 minutes</a:t>
            </a:r>
          </a:p>
          <a:p>
            <a:pPr marL="341313" indent="-342900">
              <a:buBlip>
                <a:blip r:embed="rId2"/>
              </a:buBlip>
            </a:pP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Fill out an intake form that you will be given when an appointment has been set up</a:t>
            </a:r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.</a:t>
            </a:r>
          </a:p>
          <a:p>
            <a:pPr marL="341313" indent="-342900">
              <a:buBlip>
                <a:blip r:embed="rId2"/>
              </a:buBlip>
            </a:pPr>
            <a:endParaRPr lang="en-US" sz="2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marL="341313" indent="-342900">
              <a:buBlip>
                <a:blip r:embed="rId2"/>
              </a:buBlip>
            </a:pPr>
            <a:endParaRPr lang="en-US" sz="2400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marL="341313" indent="-342900">
              <a:buBlip>
                <a:blip r:embed="rId2"/>
              </a:buBlip>
            </a:pPr>
            <a:endParaRPr lang="en-US" sz="2400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marL="341313" indent="-342900">
              <a:buBlip>
                <a:blip r:embed="rId2"/>
              </a:buBlip>
            </a:pP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MORE partners are community stakeholders with the same goal as MORE, to grow </a:t>
            </a:r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business </a:t>
            </a: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 Memphis, TN.</a:t>
            </a:r>
          </a:p>
          <a:p>
            <a:pPr marL="341313" indent="-342900">
              <a:buBlip>
                <a:blip r:embed="rId2"/>
              </a:buBlip>
            </a:pPr>
            <a:endParaRPr lang="en-US" sz="2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marL="341313" indent="-342900">
              <a:buBlip>
                <a:blip r:embed="rId2"/>
              </a:buBlip>
            </a:pPr>
            <a:r>
              <a:rPr lang="en-US" sz="2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After your assessment, you will be referred to several of our partners to aid in your business affairs</a:t>
            </a:r>
            <a:r>
              <a:rPr lang="en-US" sz="2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.</a:t>
            </a:r>
            <a:endParaRPr lang="en-US" sz="24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1000" y="1143000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1000" y="1201479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800" y="304800"/>
            <a:ext cx="723900" cy="7239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6225" y="2913321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60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Step: 2</a:t>
            </a:r>
            <a:endParaRPr lang="en-US" sz="6000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1000" y="3827721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3886200"/>
            <a:ext cx="8001000" cy="0"/>
          </a:xfrm>
          <a:prstGeom prst="line">
            <a:avLst/>
          </a:prstGeom>
          <a:ln>
            <a:solidFill>
              <a:srgbClr val="39649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21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59" r="62800" b="82800"/>
          <a:stretch/>
        </p:blipFill>
        <p:spPr bwMode="auto">
          <a:xfrm>
            <a:off x="-18256" y="914399"/>
            <a:ext cx="9179476" cy="1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59" r="62800" b="82800"/>
          <a:stretch/>
        </p:blipFill>
        <p:spPr bwMode="auto">
          <a:xfrm>
            <a:off x="-35476" y="6426327"/>
            <a:ext cx="9179476" cy="49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" name="Picture 204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6458" y="3904732"/>
            <a:ext cx="1190287" cy="8927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0" y="1113807"/>
            <a:ext cx="9161220" cy="5562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7217" y="3172594"/>
            <a:ext cx="1037226" cy="1014956"/>
          </a:xfrm>
          <a:prstGeom prst="rect">
            <a:avLst/>
          </a:prstGeom>
        </p:spPr>
      </p:pic>
      <p:pic>
        <p:nvPicPr>
          <p:cNvPr id="4" name="Picture 3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941" y="1638657"/>
            <a:ext cx="1159748" cy="537475"/>
          </a:xfrm>
          <a:prstGeom prst="rect">
            <a:avLst/>
          </a:prstGeom>
        </p:spPr>
      </p:pic>
      <p:pic>
        <p:nvPicPr>
          <p:cNvPr id="5" name="Picture 4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246" y="2608708"/>
            <a:ext cx="2720882" cy="374755"/>
          </a:xfrm>
          <a:prstGeom prst="rect">
            <a:avLst/>
          </a:prstGeom>
        </p:spPr>
      </p:pic>
      <p:pic>
        <p:nvPicPr>
          <p:cNvPr id="6" name="Picture 5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675" y="3661481"/>
            <a:ext cx="1020028" cy="1077958"/>
          </a:xfrm>
          <a:prstGeom prst="rect">
            <a:avLst/>
          </a:prstGeom>
        </p:spPr>
      </p:pic>
      <p:pic>
        <p:nvPicPr>
          <p:cNvPr id="7" name="Picture 6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8012" y="5871904"/>
            <a:ext cx="772919" cy="698396"/>
          </a:xfrm>
          <a:prstGeom prst="rect">
            <a:avLst/>
          </a:prstGeom>
        </p:spPr>
      </p:pic>
      <p:pic>
        <p:nvPicPr>
          <p:cNvPr id="8" name="Picture 7">
            <a:hlinkClick r:id="rId17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8310" y="5866998"/>
            <a:ext cx="1900348" cy="808865"/>
          </a:xfrm>
          <a:prstGeom prst="rect">
            <a:avLst/>
          </a:prstGeom>
        </p:spPr>
      </p:pic>
      <p:pic>
        <p:nvPicPr>
          <p:cNvPr id="9" name="Picture 8">
            <a:hlinkClick r:id="rId19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7293" y="3084003"/>
            <a:ext cx="2311377" cy="462090"/>
          </a:xfrm>
          <a:prstGeom prst="rect">
            <a:avLst/>
          </a:prstGeom>
        </p:spPr>
      </p:pic>
      <p:pic>
        <p:nvPicPr>
          <p:cNvPr id="10" name="Picture 9">
            <a:hlinkClick r:id="rId21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8036" y="4281753"/>
            <a:ext cx="1379068" cy="1209609"/>
          </a:xfrm>
          <a:prstGeom prst="rect">
            <a:avLst/>
          </a:prstGeom>
        </p:spPr>
      </p:pic>
      <p:pic>
        <p:nvPicPr>
          <p:cNvPr id="11" name="Picture 10">
            <a:hlinkClick r:id="rId23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5890" y="2112326"/>
            <a:ext cx="1374183" cy="326854"/>
          </a:xfrm>
          <a:prstGeom prst="rect">
            <a:avLst/>
          </a:prstGeom>
        </p:spPr>
      </p:pic>
      <p:pic>
        <p:nvPicPr>
          <p:cNvPr id="12" name="Picture 11">
            <a:hlinkClick r:id="rId25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1332" y="6115698"/>
            <a:ext cx="1751243" cy="466811"/>
          </a:xfrm>
          <a:prstGeom prst="rect">
            <a:avLst/>
          </a:prstGeom>
        </p:spPr>
      </p:pic>
      <p:pic>
        <p:nvPicPr>
          <p:cNvPr id="13" name="Picture 12">
            <a:hlinkClick r:id="rId27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1035" y="5663892"/>
            <a:ext cx="1726241" cy="416024"/>
          </a:xfrm>
          <a:prstGeom prst="rect">
            <a:avLst/>
          </a:prstGeom>
        </p:spPr>
      </p:pic>
      <p:pic>
        <p:nvPicPr>
          <p:cNvPr id="16" name="Picture 15">
            <a:hlinkClick r:id="rId29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0903" y="4886559"/>
            <a:ext cx="1286740" cy="929085"/>
          </a:xfrm>
          <a:prstGeom prst="rect">
            <a:avLst/>
          </a:prstGeom>
        </p:spPr>
      </p:pic>
      <p:pic>
        <p:nvPicPr>
          <p:cNvPr id="17" name="Picture 16">
            <a:hlinkClick r:id="rId31"/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 xmlns="">
                  <a14:imgLayer r:embed="rId33">
                    <a14:imgEffect>
                      <a14:backgroundRemoval t="5189" b="97642" l="3333" r="96000">
                        <a14:foregroundMark x1="18667" y1="41509" x2="20667" y2="20283"/>
                        <a14:foregroundMark x1="12000" y1="78302" x2="18667" y2="89151"/>
                        <a14:foregroundMark x1="19333" y1="91509" x2="29333" y2="77830"/>
                        <a14:foregroundMark x1="40667" y1="91509" x2="48000" y2="76887"/>
                        <a14:foregroundMark x1="58667" y1="76415" x2="73333" y2="75943"/>
                        <a14:foregroundMark x1="81333" y1="76887" x2="73333" y2="90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9364" y="2466237"/>
            <a:ext cx="793236" cy="1034453"/>
          </a:xfrm>
          <a:prstGeom prst="rect">
            <a:avLst/>
          </a:prstGeom>
        </p:spPr>
      </p:pic>
      <p:pic>
        <p:nvPicPr>
          <p:cNvPr id="18" name="Picture 17">
            <a:hlinkClick r:id="rId34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0379" y="1639060"/>
            <a:ext cx="2367375" cy="404309"/>
          </a:xfrm>
          <a:prstGeom prst="rect">
            <a:avLst/>
          </a:prstGeom>
        </p:spPr>
      </p:pic>
      <p:pic>
        <p:nvPicPr>
          <p:cNvPr id="19" name="Picture 18">
            <a:hlinkClick r:id="rId36"/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5853" y="1638657"/>
            <a:ext cx="1954394" cy="645255"/>
          </a:xfrm>
          <a:prstGeom prst="rect">
            <a:avLst/>
          </a:prstGeom>
        </p:spPr>
      </p:pic>
      <p:pic>
        <p:nvPicPr>
          <p:cNvPr id="20" name="Picture 19">
            <a:hlinkClick r:id="rId38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893" y="1534052"/>
            <a:ext cx="1136327" cy="1549951"/>
          </a:xfrm>
          <a:prstGeom prst="rect">
            <a:avLst/>
          </a:prstGeom>
        </p:spPr>
      </p:pic>
      <p:pic>
        <p:nvPicPr>
          <p:cNvPr id="21" name="Picture 20">
            <a:hlinkClick r:id="rId40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5932" y="6085192"/>
            <a:ext cx="2108411" cy="448949"/>
          </a:xfrm>
          <a:prstGeom prst="rect">
            <a:avLst/>
          </a:prstGeom>
        </p:spPr>
      </p:pic>
      <p:pic>
        <p:nvPicPr>
          <p:cNvPr id="22" name="Picture 21">
            <a:hlinkClick r:id="rId42"/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7" y="3509695"/>
            <a:ext cx="1497259" cy="1381531"/>
          </a:xfrm>
          <a:prstGeom prst="rect">
            <a:avLst/>
          </a:prstGeom>
        </p:spPr>
      </p:pic>
      <p:pic>
        <p:nvPicPr>
          <p:cNvPr id="23" name="Picture 22">
            <a:hlinkClick r:id="rId44"/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078" y="1534052"/>
            <a:ext cx="749086" cy="691187"/>
          </a:xfrm>
          <a:prstGeom prst="rect">
            <a:avLst/>
          </a:prstGeom>
        </p:spPr>
      </p:pic>
      <p:pic>
        <p:nvPicPr>
          <p:cNvPr id="24" name="Picture 23">
            <a:hlinkClick r:id="rId46"/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25" y="2263059"/>
            <a:ext cx="1777431" cy="352244"/>
          </a:xfrm>
          <a:prstGeom prst="rect">
            <a:avLst/>
          </a:prstGeom>
        </p:spPr>
      </p:pic>
      <p:pic>
        <p:nvPicPr>
          <p:cNvPr id="25" name="Picture 24">
            <a:hlinkClick r:id="rId48"/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746" y="1569260"/>
            <a:ext cx="944563" cy="654247"/>
          </a:xfrm>
          <a:prstGeom prst="rect">
            <a:avLst/>
          </a:prstGeom>
        </p:spPr>
      </p:pic>
      <p:pic>
        <p:nvPicPr>
          <p:cNvPr id="26" name="Picture 25">
            <a:hlinkClick r:id="rId50"/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81" y="4961517"/>
            <a:ext cx="1597497" cy="1348149"/>
          </a:xfrm>
          <a:prstGeom prst="rect">
            <a:avLst/>
          </a:prstGeom>
        </p:spPr>
      </p:pic>
      <p:pic>
        <p:nvPicPr>
          <p:cNvPr id="27" name="Picture 26">
            <a:hlinkClick r:id="rId52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7" y="2624915"/>
            <a:ext cx="1374183" cy="845312"/>
          </a:xfrm>
          <a:prstGeom prst="rect">
            <a:avLst/>
          </a:prstGeom>
        </p:spPr>
      </p:pic>
      <p:pic>
        <p:nvPicPr>
          <p:cNvPr id="29" name="Picture 28">
            <a:hlinkClick r:id="rId54"/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194" y="6349103"/>
            <a:ext cx="1027869" cy="278599"/>
          </a:xfrm>
          <a:prstGeom prst="rect">
            <a:avLst/>
          </a:prstGeom>
        </p:spPr>
      </p:pic>
      <p:pic>
        <p:nvPicPr>
          <p:cNvPr id="30" name="Picture 29">
            <a:hlinkClick r:id="rId56"/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1507" y="2999708"/>
            <a:ext cx="1198630" cy="630679"/>
          </a:xfrm>
          <a:prstGeom prst="rect">
            <a:avLst/>
          </a:prstGeom>
        </p:spPr>
      </p:pic>
      <p:pic>
        <p:nvPicPr>
          <p:cNvPr id="2048" name="Picture 2047">
            <a:hlinkClick r:id="rId58"/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6401" y="5286724"/>
            <a:ext cx="569955" cy="528919"/>
          </a:xfrm>
          <a:prstGeom prst="rect">
            <a:avLst/>
          </a:prstGeom>
        </p:spPr>
      </p:pic>
      <p:pic>
        <p:nvPicPr>
          <p:cNvPr id="2051" name="Picture 2050">
            <a:hlinkClick r:id="rId60"/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3543" y="4448846"/>
            <a:ext cx="2668969" cy="884760"/>
          </a:xfrm>
          <a:prstGeom prst="rect">
            <a:avLst/>
          </a:prstGeom>
        </p:spPr>
      </p:pic>
      <p:pic>
        <p:nvPicPr>
          <p:cNvPr id="2052" name="Picture 2051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4471" y="2394410"/>
            <a:ext cx="1392953" cy="559814"/>
          </a:xfrm>
          <a:prstGeom prst="rect">
            <a:avLst/>
          </a:prstGeom>
        </p:spPr>
      </p:pic>
      <p:pic>
        <p:nvPicPr>
          <p:cNvPr id="2053" name="Picture 2052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1014" y="5382705"/>
            <a:ext cx="2891510" cy="484293"/>
          </a:xfrm>
          <a:prstGeom prst="rect">
            <a:avLst/>
          </a:prstGeom>
        </p:spPr>
      </p:pic>
      <p:pic>
        <p:nvPicPr>
          <p:cNvPr id="2054" name="Picture 2053">
            <a:hlinkClick r:id="rId64"/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512" y="5722169"/>
            <a:ext cx="571501" cy="393529"/>
          </a:xfrm>
          <a:prstGeom prst="rect">
            <a:avLst/>
          </a:prstGeom>
        </p:spPr>
      </p:pic>
      <p:pic>
        <p:nvPicPr>
          <p:cNvPr id="2055" name="Picture 2054">
            <a:hlinkClick r:id="rId66"/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703" y="3618273"/>
            <a:ext cx="774764" cy="650574"/>
          </a:xfrm>
          <a:prstGeom prst="rect">
            <a:avLst/>
          </a:prstGeom>
        </p:spPr>
      </p:pic>
      <p:pic>
        <p:nvPicPr>
          <p:cNvPr id="2056" name="Picture 2055">
            <a:hlinkClick r:id="rId68"/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725" y="3592600"/>
            <a:ext cx="1765455" cy="719428"/>
          </a:xfrm>
          <a:prstGeom prst="rect">
            <a:avLst/>
          </a:prstGeom>
        </p:spPr>
      </p:pic>
      <p:pic>
        <p:nvPicPr>
          <p:cNvPr id="2057" name="Picture 2056">
            <a:hlinkClick r:id="rId70"/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9706" y="3545980"/>
            <a:ext cx="1483790" cy="766047"/>
          </a:xfrm>
          <a:prstGeom prst="rect">
            <a:avLst/>
          </a:prstGeom>
        </p:spPr>
      </p:pic>
      <p:pic>
        <p:nvPicPr>
          <p:cNvPr id="2058" name="Picture 2057">
            <a:hlinkClick r:id="rId72"/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1039" y="3031305"/>
            <a:ext cx="919891" cy="493703"/>
          </a:xfrm>
          <a:prstGeom prst="rect">
            <a:avLst/>
          </a:prstGeom>
        </p:spPr>
      </p:pic>
      <p:pic>
        <p:nvPicPr>
          <p:cNvPr id="2059" name="Picture 2058">
            <a:hlinkClick r:id="rId74"/>
          </p:cNvPr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3097" y="4167558"/>
            <a:ext cx="1076976" cy="247126"/>
          </a:xfrm>
          <a:prstGeom prst="rect">
            <a:avLst/>
          </a:prstGeom>
        </p:spPr>
      </p:pic>
      <p:pic>
        <p:nvPicPr>
          <p:cNvPr id="2060" name="Picture 2059">
            <a:hlinkClick r:id="rId76"/>
          </p:cNvPr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2784" y="3777804"/>
            <a:ext cx="916122" cy="845312"/>
          </a:xfrm>
          <a:prstGeom prst="rect">
            <a:avLst/>
          </a:prstGeom>
        </p:spPr>
      </p:pic>
      <p:pic>
        <p:nvPicPr>
          <p:cNvPr id="2061" name="Picture 2060">
            <a:hlinkClick r:id="rId78"/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9720" y="3098989"/>
            <a:ext cx="623765" cy="549306"/>
          </a:xfrm>
          <a:prstGeom prst="rect">
            <a:avLst/>
          </a:prstGeom>
        </p:spPr>
      </p:pic>
      <p:pic>
        <p:nvPicPr>
          <p:cNvPr id="2062" name="Picture 2061">
            <a:hlinkClick r:id="rId80"/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0930" y="4388101"/>
            <a:ext cx="1955045" cy="289208"/>
          </a:xfrm>
          <a:prstGeom prst="rect">
            <a:avLst/>
          </a:prstGeom>
        </p:spPr>
      </p:pic>
      <p:sp>
        <p:nvSpPr>
          <p:cNvPr id="47" name="Title 1"/>
          <p:cNvSpPr txBox="1">
            <a:spLocks/>
          </p:cNvSpPr>
          <p:nvPr/>
        </p:nvSpPr>
        <p:spPr>
          <a:xfrm>
            <a:off x="333351" y="114795"/>
            <a:ext cx="6321763" cy="11371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4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Library of Resources</a:t>
            </a:r>
            <a:endParaRPr lang="en-US" sz="4400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7874" y="101148"/>
            <a:ext cx="7191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17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6321763" cy="1298448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Business </a:t>
            </a:r>
            <a:r>
              <a:rPr lang="en-US" sz="60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Growth</a:t>
            </a:r>
            <a:endParaRPr lang="en-US" sz="6000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800" y="304800"/>
            <a:ext cx="914400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05200" y="4495800"/>
            <a:ext cx="326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3" action="ppaction://hlinksldjump"/>
              </a:rPr>
              <a:t>Early Stage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8660" y="5272995"/>
            <a:ext cx="270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4" action="ppaction://hlinksldjump"/>
              </a:rPr>
              <a:t>Ideation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0491" y="1892335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5" action="ppaction://hlinksldjump"/>
              </a:rPr>
              <a:t>Mature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0045" y="3831328"/>
            <a:ext cx="362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6" action="ppaction://hlinksldjump"/>
              </a:rPr>
              <a:t>Low Growth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5200" y="2538666"/>
            <a:ext cx="362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7" action="ppaction://hlinksldjump"/>
              </a:rPr>
              <a:t>High Growth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5641" y="3184997"/>
            <a:ext cx="359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 action="ppaction://hlinksldjump"/>
              </a:rPr>
              <a:t>Medium Growth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138" t="78017" r="10237" b="18630"/>
          <a:stretch/>
        </p:blipFill>
        <p:spPr bwMode="auto">
          <a:xfrm>
            <a:off x="457199" y="6176908"/>
            <a:ext cx="2591159" cy="3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648200"/>
            <a:ext cx="2591159" cy="15418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4284" y="6222515"/>
            <a:ext cx="2036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  <a:hlinkClick r:id="rId12" action="ppaction://hlinksldjump"/>
              </a:rPr>
              <a:t>Click here to see info graph.</a:t>
            </a:r>
            <a:endParaRPr lang="en-US" sz="11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5" name="Picture 3" descr="C:\Users\leslie.smith\AppData\Local\Microsoft\Windows\Temporary Internet Files\Content.IE5\M0R8AJR9\MC900434847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736720" cy="27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05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8334" y="164600"/>
            <a:ext cx="3776542" cy="936625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Ideation</a:t>
            </a:r>
            <a:endParaRPr lang="en-US" sz="4800" i="1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7329" y="194673"/>
            <a:ext cx="4150030" cy="57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Business Stage</a:t>
            </a:r>
            <a:r>
              <a:rPr lang="en-US" sz="48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:</a:t>
            </a:r>
            <a:endParaRPr lang="en-US" sz="6000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1525" y="11043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on the resource category of interest to find the enterprises that </a:t>
            </a:r>
            <a:r>
              <a:rPr lang="en-US" sz="1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best relates to you.</a:t>
            </a:r>
            <a:endParaRPr lang="en-US" sz="10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7329" y="6484673"/>
            <a:ext cx="9151327" cy="377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28800" y="6520190"/>
            <a:ext cx="533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here to go back to:</a:t>
            </a:r>
            <a:endParaRPr lang="en-US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" y="6497069"/>
            <a:ext cx="183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Activity Navigator: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81000" y="-7620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0" y="194673"/>
            <a:ext cx="4142701" cy="79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C:\Users\leslie.smith\AppData\Local\Microsoft\Windows\Temporary Internet Files\Content.IE5\M0R8AJR9\MC900389332[1].wm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405746" y="1627561"/>
            <a:ext cx="55923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8" action="ppaction://hlinksldjump"/>
              </a:rPr>
              <a:t>Assistance with Funding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8761" y="4616607"/>
            <a:ext cx="573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 action="ppaction://hlinksldjump"/>
              </a:rPr>
              <a:t>Federal Agencies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4424" y="3132086"/>
            <a:ext cx="573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 action="ppaction://hlinksldjump"/>
              </a:rPr>
              <a:t>Chambers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28" name="TextBox 27">
            <a:hlinkClick r:id="rId11" action="ppaction://hlinksldjump"/>
          </p:cNvPr>
          <p:cNvSpPr txBox="1"/>
          <p:nvPr/>
        </p:nvSpPr>
        <p:spPr>
          <a:xfrm>
            <a:off x="3267146" y="2590800"/>
            <a:ext cx="58138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 action="ppaction://hlinksldjump"/>
              </a:rPr>
              <a:t>Academia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9" name="TextBox 28">
            <a:hlinkClick r:id="rId12" action="ppaction://hlinksldjump"/>
          </p:cNvPr>
          <p:cNvSpPr txBox="1"/>
          <p:nvPr/>
        </p:nvSpPr>
        <p:spPr>
          <a:xfrm>
            <a:off x="3415309" y="3578324"/>
            <a:ext cx="571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 action="ppaction://hlinksldjump"/>
              </a:rPr>
              <a:t>City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0" name="TextBox 29">
            <a:hlinkClick r:id="rId13" action="ppaction://hlinksldjump"/>
          </p:cNvPr>
          <p:cNvSpPr txBox="1"/>
          <p:nvPr/>
        </p:nvSpPr>
        <p:spPr>
          <a:xfrm>
            <a:off x="3464502" y="4101544"/>
            <a:ext cx="573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 action="ppaction://hlinksldjump"/>
              </a:rPr>
              <a:t>State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1" name="Rectangle 30">
            <a:hlinkClick r:id="rId14" action="ppaction://hlinksldjump"/>
          </p:cNvPr>
          <p:cNvSpPr/>
          <p:nvPr/>
        </p:nvSpPr>
        <p:spPr>
          <a:xfrm>
            <a:off x="3279022" y="2236959"/>
            <a:ext cx="581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4" action="ppaction://hlinksldjump"/>
              </a:rPr>
              <a:t>MWBE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8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8334" y="164600"/>
            <a:ext cx="3776542" cy="936625"/>
          </a:xfrm>
        </p:spPr>
        <p:txBody>
          <a:bodyPr>
            <a:normAutofit fontScale="90000"/>
          </a:bodyPr>
          <a:lstStyle/>
          <a:p>
            <a:r>
              <a:rPr lang="en-US" sz="4800" i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Early Stage</a:t>
            </a:r>
            <a:endParaRPr lang="en-US" sz="4800" i="1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7329" y="194673"/>
            <a:ext cx="4150030" cy="57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Business Stage</a:t>
            </a:r>
            <a:r>
              <a:rPr lang="en-US" sz="48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:</a:t>
            </a:r>
            <a:endParaRPr lang="en-US" sz="6000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1525" y="11043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on the resource category of interest to find the enterprises that </a:t>
            </a:r>
            <a:r>
              <a:rPr lang="en-US" sz="1400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best relates to you.</a:t>
            </a:r>
            <a:endParaRPr lang="en-US" sz="1000" dirty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25" name="Rectangle 24">
            <a:hlinkClick r:id="rId3" action="ppaction://hlinksldjump"/>
          </p:cNvPr>
          <p:cNvSpPr/>
          <p:nvPr/>
        </p:nvSpPr>
        <p:spPr>
          <a:xfrm>
            <a:off x="3405746" y="1627561"/>
            <a:ext cx="55923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4" action="ppaction://hlinksldjump"/>
              </a:rPr>
              <a:t>Assistance with Funding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7329" y="6484673"/>
            <a:ext cx="9151327" cy="377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28800" y="6520190"/>
            <a:ext cx="408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Click here to go back to:</a:t>
            </a:r>
            <a:endParaRPr lang="en-US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" y="6497069"/>
            <a:ext cx="183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</a:rPr>
              <a:t>Activity Navigator: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81000" y="-76200"/>
            <a:ext cx="9829800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0" y="194673"/>
            <a:ext cx="4142701" cy="79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251" y="6276879"/>
            <a:ext cx="17129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leslie.smith\AppData\Local\Microsoft\Windows\Temporary Internet Files\Content.IE5\M0R8AJR9\MC900389332[1].wm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42038"/>
            <a:ext cx="609143" cy="4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368761" y="4616607"/>
            <a:ext cx="573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9" action="ppaction://hlinksldjump"/>
              </a:rPr>
              <a:t>Federal Agencies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4424" y="3132086"/>
            <a:ext cx="573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0" action="ppaction://hlinksldjump"/>
              </a:rPr>
              <a:t>Chambers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7" name="TextBox 36">
            <a:hlinkClick r:id="rId11" action="ppaction://hlinksldjump"/>
          </p:cNvPr>
          <p:cNvSpPr txBox="1"/>
          <p:nvPr/>
        </p:nvSpPr>
        <p:spPr>
          <a:xfrm>
            <a:off x="3267146" y="2590800"/>
            <a:ext cx="58138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1" action="ppaction://hlinksldjump"/>
              </a:rPr>
              <a:t>Academia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  <p:sp>
        <p:nvSpPr>
          <p:cNvPr id="38" name="TextBox 37">
            <a:hlinkClick r:id="rId12" action="ppaction://hlinksldjump"/>
          </p:cNvPr>
          <p:cNvSpPr txBox="1"/>
          <p:nvPr/>
        </p:nvSpPr>
        <p:spPr>
          <a:xfrm>
            <a:off x="3415309" y="3578324"/>
            <a:ext cx="571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2" action="ppaction://hlinksldjump"/>
              </a:rPr>
              <a:t>City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39" name="TextBox 38">
            <a:hlinkClick r:id="rId13" action="ppaction://hlinksldjump"/>
          </p:cNvPr>
          <p:cNvSpPr txBox="1"/>
          <p:nvPr/>
        </p:nvSpPr>
        <p:spPr>
          <a:xfrm>
            <a:off x="3464502" y="4101544"/>
            <a:ext cx="573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3" action="ppaction://hlinksldjump"/>
              </a:rPr>
              <a:t>State Resources</a:t>
            </a:r>
            <a:endParaRPr lang="en-US" sz="2800" b="1" dirty="0">
              <a:solidFill>
                <a:srgbClr val="39649B"/>
              </a:solidFill>
              <a:latin typeface="Tempus Sans ITC" panose="04020404030D07020202" pitchFamily="82" charset="0"/>
            </a:endParaRPr>
          </a:p>
        </p:txBody>
      </p:sp>
      <p:sp>
        <p:nvSpPr>
          <p:cNvPr id="40" name="Rectangle 39">
            <a:hlinkClick r:id="rId14" action="ppaction://hlinksldjump"/>
          </p:cNvPr>
          <p:cNvSpPr/>
          <p:nvPr/>
        </p:nvSpPr>
        <p:spPr>
          <a:xfrm>
            <a:off x="3279022" y="2236959"/>
            <a:ext cx="581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964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  <a:cs typeface="Aharoni" pitchFamily="2" charset="-79"/>
                <a:hlinkClick r:id="rId14" action="ppaction://hlinksldjump"/>
              </a:rPr>
              <a:t>MWBE Agencies</a:t>
            </a:r>
            <a:endParaRPr lang="en-US" sz="2800" b="1" dirty="0" smtClean="0">
              <a:solidFill>
                <a:srgbClr val="3964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69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Custom 19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39649B"/>
      </a:hlink>
      <a:folHlink>
        <a:srgbClr val="7F7F7F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331</TotalTime>
  <Words>1156</Words>
  <Application>Microsoft Office PowerPoint</Application>
  <PresentationFormat>On-screen Show (4:3)</PresentationFormat>
  <Paragraphs>214</Paragraphs>
  <Slides>27</Slides>
  <Notes>9</Notes>
  <HiddenSlides>17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Soho</vt:lpstr>
      <vt:lpstr>Memphis office of resources &amp; Enterprise</vt:lpstr>
      <vt:lpstr>Slide 2</vt:lpstr>
      <vt:lpstr>City Leadership for Minority/Women Business Development is Critical</vt:lpstr>
      <vt:lpstr>MORE</vt:lpstr>
      <vt:lpstr>Step: 1</vt:lpstr>
      <vt:lpstr>Slide 6</vt:lpstr>
      <vt:lpstr>Business Growth</vt:lpstr>
      <vt:lpstr>Ideation</vt:lpstr>
      <vt:lpstr>Early Stage</vt:lpstr>
      <vt:lpstr>Low growth</vt:lpstr>
      <vt:lpstr>Medium growth</vt:lpstr>
      <vt:lpstr>High growth</vt:lpstr>
      <vt:lpstr>mature</vt:lpstr>
      <vt:lpstr>Assistance with Funding</vt:lpstr>
      <vt:lpstr>Other Funding and Non-Profits</vt:lpstr>
      <vt:lpstr>Some MWBE Agencies</vt:lpstr>
      <vt:lpstr>State Resources</vt:lpstr>
      <vt:lpstr>City Resources</vt:lpstr>
      <vt:lpstr>Academia</vt:lpstr>
      <vt:lpstr>Chambers</vt:lpstr>
      <vt:lpstr>Federal Agencies</vt:lpstr>
      <vt:lpstr>Certification Agencies</vt:lpstr>
      <vt:lpstr>Focus on High Growth</vt:lpstr>
      <vt:lpstr>Step 3: Receive Referrals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Memphis office of resources &amp; Enterprise</dc:title>
  <dc:creator>Smith, Leslie</dc:creator>
  <cp:lastModifiedBy>bousley</cp:lastModifiedBy>
  <cp:revision>27</cp:revision>
  <dcterms:created xsi:type="dcterms:W3CDTF">2014-02-21T17:30:59Z</dcterms:created>
  <dcterms:modified xsi:type="dcterms:W3CDTF">2014-02-21T23:10:05Z</dcterms:modified>
</cp:coreProperties>
</file>